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4"/>
  </p:notesMasterIdLst>
  <p:handoutMasterIdLst>
    <p:handoutMasterId r:id="rId25"/>
  </p:handoutMasterIdLst>
  <p:sldIdLst>
    <p:sldId id="256" r:id="rId5"/>
    <p:sldId id="293" r:id="rId6"/>
    <p:sldId id="294" r:id="rId7"/>
    <p:sldId id="287" r:id="rId8"/>
    <p:sldId id="291" r:id="rId9"/>
    <p:sldId id="266" r:id="rId10"/>
    <p:sldId id="300" r:id="rId11"/>
    <p:sldId id="295" r:id="rId12"/>
    <p:sldId id="262" r:id="rId13"/>
    <p:sldId id="277" r:id="rId14"/>
    <p:sldId id="297" r:id="rId15"/>
    <p:sldId id="301" r:id="rId16"/>
    <p:sldId id="288" r:id="rId17"/>
    <p:sldId id="296" r:id="rId18"/>
    <p:sldId id="298" r:id="rId19"/>
    <p:sldId id="264" r:id="rId20"/>
    <p:sldId id="274" r:id="rId21"/>
    <p:sldId id="275" r:id="rId22"/>
    <p:sldId id="268" r:id="rId23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78954" autoAdjust="0"/>
  </p:normalViewPr>
  <p:slideViewPr>
    <p:cSldViewPr>
      <p:cViewPr varScale="1">
        <p:scale>
          <a:sx n="50" d="100"/>
          <a:sy n="50" d="100"/>
        </p:scale>
        <p:origin x="1860" y="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9DF1E1F-326B-E630-1213-47F80E26D4A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965E3F-A5FB-1586-53F9-8436A485D5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E463937-2D7F-42E7-BDC6-272D00242526}" type="datetimeFigureOut">
              <a:rPr lang="en-GB"/>
              <a:pPr>
                <a:defRPr/>
              </a:pPr>
              <a:t>13/07/2026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C56943-6A84-B277-E865-F209444AF6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FD26EE-D60C-DFB4-1B5C-26715D412CA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707001F-8309-40C7-8AFC-0581D07ED31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8DEA518-EA59-D337-E7BC-C5D8CC1363B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AB9943-D697-F0BF-2A73-7BE8576F9DA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068593B-3816-44E1-B879-BE4B2440891B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AAB8375-79BD-91B7-7854-1E378E63B81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36DBD80-424E-4CDF-53DC-3A343B1FBD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1038" y="4714875"/>
            <a:ext cx="5435600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160BE-AA2F-0880-B301-16AAB8D8F52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06DFAD-9745-6012-0284-CD446B254B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fld id="{1C872026-187E-4B31-93BD-90DAA6D40BD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72026-187E-4B31-93BD-90DAA6D40BDA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1409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72026-187E-4B31-93BD-90DAA6D40BDA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2072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72026-187E-4B31-93BD-90DAA6D40BDA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76541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72026-187E-4B31-93BD-90DAA6D40BDA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323452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F0E8C2AE-C9CB-EB5D-2DED-57F4CF07DAA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C56F6718-2CC9-AD78-DA71-289E784C228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7C054B64-2A21-492D-3222-CC6892DD3D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5359853-FBA3-4683-A1DD-02850F0A0396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F14A0052-CBAF-327B-F572-A797AEA20BD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A0B00FE0-FFA9-AA5B-C4BA-EC7E876F204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DCE73AA3-F463-21D6-855F-8D15910ECE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A711FB6-A561-42A2-A85F-820BF323ACC2}" type="slidenum">
              <a:rPr lang="en-GB" altLang="en-US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72026-187E-4B31-93BD-90DAA6D40BDA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13485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6347669F-F18A-8F4E-25C5-96ED133FED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5F110C71-BAA1-ED5B-C42D-7C5C6C037B9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38DB6CD5-EAD6-5FF0-85AC-D4DC1020C9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D051CCC9-A987-444A-8A35-B8EA502329D8}" type="slidenum">
              <a:rPr lang="en-GB" altLang="en-US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2088970C-A0DF-51FC-FF0D-FA10D74AC07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D5084889-54CD-83D2-3FC7-588C7419BB2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2D46CE80-44C8-61FC-62FE-F3FB98331A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AEF34A2-618F-4FF2-9E54-3AECC78092CA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199B246A-1EA1-6C87-3222-ADCAD0C38C4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D8A25A7F-8606-3D27-DCE8-4A935CC4017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691C5DED-5056-09B3-A0B3-129F08E811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2B5191E0-BF96-4062-BD6C-7BC17A110F28}" type="slidenum">
              <a:rPr lang="en-GB" altLang="en-US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807D2D-1681-8C4C-7874-04E9916CC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BAE7838C-828B-68DA-6529-A241EF7AD9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6BE35DE2-4C57-BF5B-BE9A-C34C5CB0A04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57BA0C78-93CB-949E-AF5D-E35FD0A24F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AEF34A2-618F-4FF2-9E54-3AECC78092CA}" type="slidenum">
              <a:rPr lang="en-GB" altLang="en-US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79924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D3877F-1DC4-6987-B298-5353DC4093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A15EF313-C0BC-3AB4-CEF4-A6EA9443291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0C16FF48-99A4-3456-1B49-5EB1BB6C700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ECE67F8F-C670-51EB-C158-9AEC2AE781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AEF34A2-618F-4FF2-9E54-3AECC78092CA}" type="slidenum">
              <a:rPr lang="en-GB" altLang="en-US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05903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72026-187E-4B31-93BD-90DAA6D40BDA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3942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72026-187E-4B31-93BD-90DAA6D40BDA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4775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027C4-8EE0-5ECE-A4CD-6810633A8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C7AD1DF3-3637-D03E-2057-68276C608F2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0F875BF4-0753-7D26-16AF-2EF53FF4362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FAB5EE07-4853-0414-1156-244B57E984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D316C5B-8FD0-4337-BFF5-78038BB1271B}" type="slidenum">
              <a:rPr lang="en-GB" altLang="en-US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49229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55FA6D2E-A8D4-14AC-029A-7793CF447A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7F96A923-5EFF-7752-811B-9A35445588C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3BEF2BF-A754-68C8-A642-541FDBF67A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BAB6E3C-BC76-4FEA-AA22-EB2480AC9417}" type="slidenum">
              <a:rPr lang="en-GB" altLang="en-US"/>
              <a:pPr/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72026-187E-4B31-93BD-90DAA6D40BDA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15745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5A17C505-C1E6-FECC-65A7-A8CC344BDE7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3EEAE033-A312-2450-11D6-1E3DAAB9DA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D9C32DB1-DA0D-EBD9-0B59-2C5E7B87F1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09FAA54-60BF-4DCA-AF71-C37B5CE56BA2}" type="slidenum">
              <a:rPr lang="en-GB" altLang="en-US"/>
              <a:pPr/>
              <a:t>18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51B9DA38-A229-87B1-0288-75E730759F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5E175EC6-86AA-A08F-F4B1-71C4E6C29A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D4D65265-4845-8337-2CDE-2B62803B66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551A7AC-45F4-4A3F-92F5-B84503F677F4}" type="slidenum">
              <a:rPr lang="en-GB" altLang="en-US"/>
              <a:pPr/>
              <a:t>19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>
            <a:extLst>
              <a:ext uri="{FF2B5EF4-FFF2-40B4-BE49-F238E27FC236}">
                <a16:creationId xmlns:a16="http://schemas.microsoft.com/office/drawing/2014/main" id="{E4F57817-D80A-BF2B-63FB-FCA60D0D162B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/>
            <a:gdLst>
              <a:gd name="T0" fmla="*/ 0 w 5760"/>
              <a:gd name="T1" fmla="*/ 1692275 h 1331"/>
              <a:gd name="T2" fmla="*/ 0 w 5760"/>
              <a:gd name="T3" fmla="*/ 2112962 h 1331"/>
              <a:gd name="T4" fmla="*/ 9144000 w 5760"/>
              <a:gd name="T5" fmla="*/ 2112962 h 1331"/>
              <a:gd name="T6" fmla="*/ 9144000 w 5760"/>
              <a:gd name="T7" fmla="*/ 0 h 1331"/>
              <a:gd name="T8" fmla="*/ 0 w 5760"/>
              <a:gd name="T9" fmla="*/ 1692275 h 133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0"/>
              <a:gd name="T16" fmla="*/ 0 h 1331"/>
              <a:gd name="T17" fmla="*/ 5760 w 5760"/>
              <a:gd name="T18" fmla="*/ 1331 h 133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C7C7C">
              <a:alpha val="45097"/>
            </a:srgbClr>
          </a:solidFill>
          <a:ln>
            <a:noFill/>
          </a:ln>
          <a:effectLst>
            <a:outerShdw blurRad="50800" dist="44450" dir="16200000" algn="ctr" rotWithShape="0">
              <a:srgbClr val="00000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reeform 10">
            <a:extLst>
              <a:ext uri="{FF2B5EF4-FFF2-40B4-BE49-F238E27FC236}">
                <a16:creationId xmlns:a16="http://schemas.microsoft.com/office/drawing/2014/main" id="{B4D32E5D-A531-7CCA-7667-8455F270FE40}"/>
              </a:ext>
            </a:extLst>
          </p:cNvPr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T0" fmla="*/ 2147483647 w 1914"/>
              <a:gd name="T1" fmla="*/ 22587518 h 4329"/>
              <a:gd name="T2" fmla="*/ 2147483647 w 1914"/>
              <a:gd name="T3" fmla="*/ 2147483647 h 4329"/>
              <a:gd name="T4" fmla="*/ 514111875 w 1914"/>
              <a:gd name="T5" fmla="*/ 2147483647 h 4329"/>
              <a:gd name="T6" fmla="*/ 0 w 1914"/>
              <a:gd name="T7" fmla="*/ 0 h 4329"/>
              <a:gd name="T8" fmla="*/ 2147483647 w 1914"/>
              <a:gd name="T9" fmla="*/ 22587518 h 43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95959">
              <a:alpha val="39999"/>
            </a:srgbClr>
          </a:solidFill>
          <a:ln>
            <a:noFill/>
          </a:ln>
          <a:effectLst>
            <a:outerShdw blurRad="50800" dist="50800" dir="10800000" algn="ctr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>
            <a:extLst>
              <a:ext uri="{FF2B5EF4-FFF2-40B4-BE49-F238E27FC236}">
                <a16:creationId xmlns:a16="http://schemas.microsoft.com/office/drawing/2014/main" id="{B15D0D87-4409-6FAA-D9BC-40D9B84B1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E01AE-E024-48C1-94A0-EAAFF95EF6D8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5" name="Footer Placeholder 18">
            <a:extLst>
              <a:ext uri="{FF2B5EF4-FFF2-40B4-BE49-F238E27FC236}">
                <a16:creationId xmlns:a16="http://schemas.microsoft.com/office/drawing/2014/main" id="{CB5C03C2-27A0-656F-8595-2562997E0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6">
            <a:extLst>
              <a:ext uri="{FF2B5EF4-FFF2-40B4-BE49-F238E27FC236}">
                <a16:creationId xmlns:a16="http://schemas.microsoft.com/office/drawing/2014/main" id="{129B1510-BF81-DEE5-B72D-C05AE2BED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A5F3FE-4C57-47FC-A93C-6701B4199C2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5158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253640F3-4298-0047-44E4-2B0D525C4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C1247-D2F3-4AA9-B65E-C85F8FF627B6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1A9E81F5-35C6-FC74-17D8-F92373CB6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A35C5BAA-690F-FB6D-9EC2-6642A0223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F99C4A-71CE-471C-A67A-C34878D3F78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6940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72658F63-5495-7D71-BB18-8CFC46C7623C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/>
            <a:gdLst>
              <a:gd name="T0" fmla="*/ 0 w 5760"/>
              <a:gd name="T1" fmla="*/ 1692275 h 1331"/>
              <a:gd name="T2" fmla="*/ 0 w 5760"/>
              <a:gd name="T3" fmla="*/ 2112962 h 1331"/>
              <a:gd name="T4" fmla="*/ 9144000 w 5760"/>
              <a:gd name="T5" fmla="*/ 2112962 h 1331"/>
              <a:gd name="T6" fmla="*/ 9144000 w 5760"/>
              <a:gd name="T7" fmla="*/ 0 h 1331"/>
              <a:gd name="T8" fmla="*/ 0 w 5760"/>
              <a:gd name="T9" fmla="*/ 1692275 h 133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0"/>
              <a:gd name="T16" fmla="*/ 0 h 1331"/>
              <a:gd name="T17" fmla="*/ 5760 w 5760"/>
              <a:gd name="T18" fmla="*/ 1331 h 133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C7C7C">
              <a:alpha val="45097"/>
            </a:srgbClr>
          </a:solidFill>
          <a:ln>
            <a:noFill/>
          </a:ln>
          <a:effectLst>
            <a:outerShdw blurRad="50800" dist="44450" dir="16200000" algn="ctr" rotWithShape="0">
              <a:srgbClr val="00000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reeform 10">
            <a:extLst>
              <a:ext uri="{FF2B5EF4-FFF2-40B4-BE49-F238E27FC236}">
                <a16:creationId xmlns:a16="http://schemas.microsoft.com/office/drawing/2014/main" id="{0D7C9B69-41CC-4742-9A37-833BA35C9078}"/>
              </a:ext>
            </a:extLst>
          </p:cNvPr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T0" fmla="*/ 2147483647 w 1914"/>
              <a:gd name="T1" fmla="*/ 22587518 h 4329"/>
              <a:gd name="T2" fmla="*/ 2147483647 w 1914"/>
              <a:gd name="T3" fmla="*/ 2147483647 h 4329"/>
              <a:gd name="T4" fmla="*/ 514111875 w 1914"/>
              <a:gd name="T5" fmla="*/ 2147483647 h 4329"/>
              <a:gd name="T6" fmla="*/ 0 w 1914"/>
              <a:gd name="T7" fmla="*/ 0 h 4329"/>
              <a:gd name="T8" fmla="*/ 2147483647 w 1914"/>
              <a:gd name="T9" fmla="*/ 22587518 h 43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95959">
              <a:alpha val="39999"/>
            </a:srgbClr>
          </a:solidFill>
          <a:ln>
            <a:noFill/>
          </a:ln>
          <a:effectLst>
            <a:outerShdw blurRad="50800" dist="50800" dir="10800000" algn="ctr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246555A4-C263-E90C-FCC8-1216AB98B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9B602-782F-4926-AFCB-6EF184103E6D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05F4BAA-6F67-8662-D4B3-21B5A07B9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2D957AC-837F-B4E4-F50F-E7D06A8CF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BBBA8-F8B9-4658-BCDD-808E968F694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5188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15E19E7A-410A-5FC7-5E38-A9863B34F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F3215-036F-495B-B745-ACA2D1F7CC00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6" name="Footer Placeholder 21">
            <a:extLst>
              <a:ext uri="{FF2B5EF4-FFF2-40B4-BE49-F238E27FC236}">
                <a16:creationId xmlns:a16="http://schemas.microsoft.com/office/drawing/2014/main" id="{EA84C772-238F-58ED-7B7A-3276031F8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>
            <a:extLst>
              <a:ext uri="{FF2B5EF4-FFF2-40B4-BE49-F238E27FC236}">
                <a16:creationId xmlns:a16="http://schemas.microsoft.com/office/drawing/2014/main" id="{A7E37360-A0AB-3B11-C29E-144B1E447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BFCBF-54AC-4B65-90FB-8A0DA32B03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9143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>
            <a:extLst>
              <a:ext uri="{FF2B5EF4-FFF2-40B4-BE49-F238E27FC236}">
                <a16:creationId xmlns:a16="http://schemas.microsoft.com/office/drawing/2014/main" id="{805E5D25-153D-83C5-1CB3-4BC07DBA2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65D31-9349-4D81-83E4-B949F738A7BB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8" name="Footer Placeholder 21">
            <a:extLst>
              <a:ext uri="{FF2B5EF4-FFF2-40B4-BE49-F238E27FC236}">
                <a16:creationId xmlns:a16="http://schemas.microsoft.com/office/drawing/2014/main" id="{5912E29D-5FF4-E58F-9578-D08A03737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17">
            <a:extLst>
              <a:ext uri="{FF2B5EF4-FFF2-40B4-BE49-F238E27FC236}">
                <a16:creationId xmlns:a16="http://schemas.microsoft.com/office/drawing/2014/main" id="{92A4CDAD-E597-F487-D9D4-A1F4FF6DE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C885B-6804-4169-B8B5-A1F5337852D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275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>
            <a:extLst>
              <a:ext uri="{FF2B5EF4-FFF2-40B4-BE49-F238E27FC236}">
                <a16:creationId xmlns:a16="http://schemas.microsoft.com/office/drawing/2014/main" id="{CB426F0A-8D69-2470-174E-EB3BAFD24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EF8AA-FAFB-42FA-9D77-B14E200C095C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4" name="Footer Placeholder 21">
            <a:extLst>
              <a:ext uri="{FF2B5EF4-FFF2-40B4-BE49-F238E27FC236}">
                <a16:creationId xmlns:a16="http://schemas.microsoft.com/office/drawing/2014/main" id="{8415E2C9-BED3-1287-9577-B7C20342C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7">
            <a:extLst>
              <a:ext uri="{FF2B5EF4-FFF2-40B4-BE49-F238E27FC236}">
                <a16:creationId xmlns:a16="http://schemas.microsoft.com/office/drawing/2014/main" id="{9F172739-8F70-B808-EAF2-E6079B4DD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FF4789-7755-4F66-997E-0369B80F284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3781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>
            <a:extLst>
              <a:ext uri="{FF2B5EF4-FFF2-40B4-BE49-F238E27FC236}">
                <a16:creationId xmlns:a16="http://schemas.microsoft.com/office/drawing/2014/main" id="{E512C852-F290-4503-4968-7AA9BEB24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5BFD1-BC62-4EC6-8C3B-BFD94EDF4DDE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3" name="Footer Placeholder 21">
            <a:extLst>
              <a:ext uri="{FF2B5EF4-FFF2-40B4-BE49-F238E27FC236}">
                <a16:creationId xmlns:a16="http://schemas.microsoft.com/office/drawing/2014/main" id="{74AA88D7-853F-A0F9-1F9C-FCAB90673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>
            <a:extLst>
              <a:ext uri="{FF2B5EF4-FFF2-40B4-BE49-F238E27FC236}">
                <a16:creationId xmlns:a16="http://schemas.microsoft.com/office/drawing/2014/main" id="{E7EB3A98-C545-498F-0604-8F55A20F5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700F8-E70B-4999-8AAC-C34143035F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8408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86D289-77E9-3C90-1A81-42C3E9D47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ECE2E-B771-4876-9831-69864DF5DEBD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3AEDF5-A72A-AEFE-4263-5944C6E4A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919404-412A-27A3-A1B6-1E84236E1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fld id="{09EA5030-794D-426F-BAE2-E405DCDD0F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084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FEC94D7C-18D6-4D3C-3F5F-DC2FF3941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3D5C5-E3E5-455B-8AFA-6017A7F66B87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6" name="Footer Placeholder 21">
            <a:extLst>
              <a:ext uri="{FF2B5EF4-FFF2-40B4-BE49-F238E27FC236}">
                <a16:creationId xmlns:a16="http://schemas.microsoft.com/office/drawing/2014/main" id="{11B7052E-4BB1-6EBC-EF68-5087D018E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>
            <a:extLst>
              <a:ext uri="{FF2B5EF4-FFF2-40B4-BE49-F238E27FC236}">
                <a16:creationId xmlns:a16="http://schemas.microsoft.com/office/drawing/2014/main" id="{393A2282-6BD0-0FD8-90DC-4660FBF1C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AF9F2D-C4E0-4942-BF89-F57DE349E8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2247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FD649539-FF93-4A08-F929-F3E80CCCC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D1E6F-E075-46D4-8341-EFFB48983ABF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C21AD10E-CE76-4865-DFE2-8F3DFDE2D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1653A865-8B45-A13C-6A76-8CFBAB35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B1A3CC-82E3-4FFB-8D22-66158D7B569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03308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A8EAD7B9-63AE-DC81-7614-13270C892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609AE-7370-4374-88BB-3B891156EC35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FD26F388-45C8-4580-1A89-159B79994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D7374F30-B4D6-D217-4A6D-3DC99AEBE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AEF080-79FB-43EC-9BB1-3114B95E99A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087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C000"/>
            </a:gs>
            <a:gs pos="57001">
              <a:srgbClr val="FFC000"/>
            </a:gs>
            <a:gs pos="83000">
              <a:srgbClr val="C00000"/>
            </a:gs>
            <a:gs pos="97000">
              <a:srgbClr val="C00000"/>
            </a:gs>
            <a:gs pos="100000">
              <a:srgbClr val="C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>
            <a:extLst>
              <a:ext uri="{FF2B5EF4-FFF2-40B4-BE49-F238E27FC236}">
                <a16:creationId xmlns:a16="http://schemas.microsoft.com/office/drawing/2014/main" id="{D9E2C4EE-9D51-F40D-25DC-27272003A4D4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/>
            <a:gdLst>
              <a:gd name="T0" fmla="*/ 0 w 5760"/>
              <a:gd name="T1" fmla="*/ 1692275 h 1331"/>
              <a:gd name="T2" fmla="*/ 0 w 5760"/>
              <a:gd name="T3" fmla="*/ 2112962 h 1331"/>
              <a:gd name="T4" fmla="*/ 9144000 w 5760"/>
              <a:gd name="T5" fmla="*/ 2112962 h 1331"/>
              <a:gd name="T6" fmla="*/ 9144000 w 5760"/>
              <a:gd name="T7" fmla="*/ 0 h 1331"/>
              <a:gd name="T8" fmla="*/ 0 w 5760"/>
              <a:gd name="T9" fmla="*/ 1692275 h 133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0"/>
              <a:gd name="T16" fmla="*/ 0 h 1331"/>
              <a:gd name="T17" fmla="*/ 5760 w 5760"/>
              <a:gd name="T18" fmla="*/ 1331 h 133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C7C7C">
              <a:alpha val="45097"/>
            </a:srgbClr>
          </a:solidFill>
          <a:ln>
            <a:noFill/>
          </a:ln>
          <a:effectLst>
            <a:outerShdw blurRad="50800" dist="44450" dir="16200000" algn="ctr" rotWithShape="0">
              <a:srgbClr val="00000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C161CCA5-5B79-C696-8245-32C3FC817501}"/>
              </a:ext>
            </a:extLst>
          </p:cNvPr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T0" fmla="*/ 1747392602 w 1914"/>
              <a:gd name="T1" fmla="*/ 22587518 h 4329"/>
              <a:gd name="T2" fmla="*/ 1747392602 w 1914"/>
              <a:gd name="T3" fmla="*/ 2147483647 h 4329"/>
              <a:gd name="T4" fmla="*/ 186242355 w 1914"/>
              <a:gd name="T5" fmla="*/ 2147483647 h 4329"/>
              <a:gd name="T6" fmla="*/ 0 w 1914"/>
              <a:gd name="T7" fmla="*/ 0 h 4329"/>
              <a:gd name="T8" fmla="*/ 1747392602 w 1914"/>
              <a:gd name="T9" fmla="*/ 22587518 h 43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95959">
              <a:alpha val="39999"/>
            </a:srgbClr>
          </a:solidFill>
          <a:ln>
            <a:noFill/>
          </a:ln>
          <a:effectLst>
            <a:outerShdw blurRad="50800" dist="50800" dir="10800000" algn="ctr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28" name="Title Placeholder 8">
            <a:extLst>
              <a:ext uri="{FF2B5EF4-FFF2-40B4-BE49-F238E27FC236}">
                <a16:creationId xmlns:a16="http://schemas.microsoft.com/office/drawing/2014/main" id="{3DC824FB-0017-6CFC-00B3-CBA371EC33A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29">
            <a:extLst>
              <a:ext uri="{FF2B5EF4-FFF2-40B4-BE49-F238E27FC236}">
                <a16:creationId xmlns:a16="http://schemas.microsoft.com/office/drawing/2014/main" id="{409624DA-BB76-F850-A11F-7EC85254B4F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86D309E2-71DD-47CA-12AB-E07CED5ED8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solidFill>
                  <a:srgbClr val="9B9A98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00A585D-B3A0-431D-9860-D48D6DB68BCC}" type="datetimeFigureOut">
              <a:rPr lang="en-US" altLang="en-US"/>
              <a:pPr>
                <a:defRPr/>
              </a:pPr>
              <a:t>7/13/2026</a:t>
            </a:fld>
            <a:endParaRPr lang="en-GB" altLang="en-US"/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0E4F52C6-E00B-1BE6-FE23-11A0256688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00B9BFEB-F741-55DD-339C-5B964CACA3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9B9A98"/>
                </a:solidFill>
                <a:cs typeface="Arial" panose="020B0604020202020204" pitchFamily="34" charset="0"/>
              </a:defRPr>
            </a:lvl1pPr>
          </a:lstStyle>
          <a:p>
            <a:fld id="{1ABEEC88-EB63-463E-BFA0-37BA37966B6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61" r:id="rId1"/>
    <p:sldLayoutId id="2147484253" r:id="rId2"/>
    <p:sldLayoutId id="2147484262" r:id="rId3"/>
    <p:sldLayoutId id="2147484254" r:id="rId4"/>
    <p:sldLayoutId id="2147484255" r:id="rId5"/>
    <p:sldLayoutId id="2147484256" r:id="rId6"/>
    <p:sldLayoutId id="2147484257" r:id="rId7"/>
    <p:sldLayoutId id="2147484263" r:id="rId8"/>
    <p:sldLayoutId id="2147484258" r:id="rId9"/>
    <p:sldLayoutId id="2147484259" r:id="rId10"/>
    <p:sldLayoutId id="21474842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panose="020B0604020202020204" pitchFamily="34" charset="0"/>
        <a:buChar char="○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panose="020B0604020202020204" pitchFamily="34" charset="0"/>
        <a:buChar char="-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e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10" Type="http://schemas.openxmlformats.org/officeDocument/2006/relationships/image" Target="../media/image2.png"/><Relationship Id="rId4" Type="http://schemas.openxmlformats.org/officeDocument/2006/relationships/image" Target="../media/image6.PNG"/><Relationship Id="rId9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HallJ178@hwbcymru.net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4">
            <a:extLst>
              <a:ext uri="{FF2B5EF4-FFF2-40B4-BE49-F238E27FC236}">
                <a16:creationId xmlns:a16="http://schemas.microsoft.com/office/drawing/2014/main" id="{AF73BA11-0498-B628-8EE2-7BADE0C6242D}"/>
              </a:ext>
            </a:extLst>
          </p:cNvPr>
          <p:cNvSpPr txBox="1">
            <a:spLocks/>
          </p:cNvSpPr>
          <p:nvPr/>
        </p:nvSpPr>
        <p:spPr>
          <a:xfrm>
            <a:off x="1214438" y="3143250"/>
            <a:ext cx="6480175" cy="1752600"/>
          </a:xfrm>
          <a:prstGeom prst="rect">
            <a:avLst/>
          </a:prstGeom>
        </p:spPr>
        <p:txBody>
          <a:bodyPr tIns="0" rIns="45720" bIns="0" anchor="b">
            <a:normAutofit/>
          </a:bodyPr>
          <a:lstStyle/>
          <a:p>
            <a:pPr algn="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GB" sz="2000" dirty="0">
              <a:latin typeface="+mn-lt"/>
              <a:ea typeface="+mn-ea"/>
            </a:endParaRPr>
          </a:p>
        </p:txBody>
      </p:sp>
      <p:sp>
        <p:nvSpPr>
          <p:cNvPr id="7" name="Subtitle 4">
            <a:extLst>
              <a:ext uri="{FF2B5EF4-FFF2-40B4-BE49-F238E27FC236}">
                <a16:creationId xmlns:a16="http://schemas.microsoft.com/office/drawing/2014/main" id="{E5F58D2E-3AD8-93DE-E50F-3CAFDB8BA984}"/>
              </a:ext>
            </a:extLst>
          </p:cNvPr>
          <p:cNvSpPr txBox="1">
            <a:spLocks/>
          </p:cNvSpPr>
          <p:nvPr/>
        </p:nvSpPr>
        <p:spPr>
          <a:xfrm>
            <a:off x="500063" y="3214688"/>
            <a:ext cx="7567612" cy="1670050"/>
          </a:xfrm>
          <a:prstGeom prst="rect">
            <a:avLst/>
          </a:prstGeom>
        </p:spPr>
        <p:txBody>
          <a:bodyPr tIns="0" rIns="45720" bIns="0" anchor="b">
            <a:normAutofit/>
          </a:bodyPr>
          <a:lstStyle/>
          <a:p>
            <a:pPr algn="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GB" sz="2000" dirty="0">
              <a:latin typeface="+mn-lt"/>
              <a:ea typeface="+mn-ea"/>
            </a:endParaRPr>
          </a:p>
        </p:txBody>
      </p:sp>
      <p:sp>
        <p:nvSpPr>
          <p:cNvPr id="7172" name="WordArt 12">
            <a:extLst>
              <a:ext uri="{FF2B5EF4-FFF2-40B4-BE49-F238E27FC236}">
                <a16:creationId xmlns:a16="http://schemas.microsoft.com/office/drawing/2014/main" id="{375311FB-D4A6-A043-7F22-B29B264510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16013" y="836613"/>
            <a:ext cx="6086475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Croeso i</a:t>
            </a:r>
          </a:p>
          <a:p>
            <a:pPr algn="ctr"/>
            <a:r>
              <a:rPr lang="en-U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Ysgol Gynradd Victoria</a:t>
            </a:r>
          </a:p>
        </p:txBody>
      </p:sp>
      <p:sp>
        <p:nvSpPr>
          <p:cNvPr id="7173" name="WordArt 13">
            <a:extLst>
              <a:ext uri="{FF2B5EF4-FFF2-40B4-BE49-F238E27FC236}">
                <a16:creationId xmlns:a16="http://schemas.microsoft.com/office/drawing/2014/main" id="{C90E7A11-C899-9580-9493-56774A95F4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16013" y="4860925"/>
            <a:ext cx="6086475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Welcome to</a:t>
            </a:r>
          </a:p>
          <a:p>
            <a:pPr algn="ctr"/>
            <a:r>
              <a:rPr lang="en-U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Victoria Primary School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123A48-6315-14E8-CA2B-75089D71D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293937"/>
            <a:ext cx="6552728" cy="229423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  <p:sp>
        <p:nvSpPr>
          <p:cNvPr id="7175" name="TextBox 2">
            <a:extLst>
              <a:ext uri="{FF2B5EF4-FFF2-40B4-BE49-F238E27FC236}">
                <a16:creationId xmlns:a16="http://schemas.microsoft.com/office/drawing/2014/main" id="{B21AECB5-78B4-9BDE-7119-2FD5F89F9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4025" y="229393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867CEFC6-58DE-6909-C865-78770C4EA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60350"/>
            <a:ext cx="7467600" cy="1143000"/>
          </a:xfrm>
        </p:spPr>
        <p:txBody>
          <a:bodyPr/>
          <a:lstStyle/>
          <a:p>
            <a:pPr>
              <a:defRPr/>
            </a:pPr>
            <a:r>
              <a:rPr lang="en-GB" altLang="en-US" sz="4400" dirty="0">
                <a:solidFill>
                  <a:schemeClr val="bg1"/>
                </a:solidFill>
                <a:latin typeface="+mn-lt"/>
              </a:rPr>
              <a:t>School Motto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20D5068B-C506-FFFD-1163-3905B36156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925" indent="0">
              <a:buFont typeface="Wingdings 2" panose="05020102010507070707" pitchFamily="18" charset="2"/>
              <a:buNone/>
            </a:pPr>
            <a:r>
              <a:rPr lang="en-GB" altLang="en-US">
                <a:solidFill>
                  <a:schemeClr val="bg1"/>
                </a:solidFill>
              </a:rPr>
              <a:t>Together we aim for the stars</a:t>
            </a:r>
          </a:p>
        </p:txBody>
      </p:sp>
      <p:pic>
        <p:nvPicPr>
          <p:cNvPr id="8196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54D5BCD4-33B3-4CFE-E801-A841403C5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178" y="1596008"/>
            <a:ext cx="3173412" cy="301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\\10.35.66.160\staff\Photos &amp; Videos\2015-2016\SD Newsletter\Star of the week\FP 29.4.16.JPG">
            <a:extLst>
              <a:ext uri="{FF2B5EF4-FFF2-40B4-BE49-F238E27FC236}">
                <a16:creationId xmlns:a16="http://schemas.microsoft.com/office/drawing/2014/main" id="{5010FEE5-01C5-FB3C-1189-7306B69B5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10" y="3212976"/>
            <a:ext cx="3503612" cy="2617787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9EC7F445-0B13-DC26-6D04-3760875A5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4400">
                <a:solidFill>
                  <a:schemeClr val="bg1"/>
                </a:solidFill>
                <a:latin typeface="+mn-lt"/>
              </a:rPr>
              <a:t>Vision Statement</a:t>
            </a:r>
            <a:endParaRPr lang="en-GB" altLang="en-US" sz="4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1C5E41-73E2-CC1F-C214-76D5AD6AE0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7588" y="1317807"/>
            <a:ext cx="5224462" cy="3200400"/>
          </a:xfrm>
        </p:spPr>
        <p:txBody>
          <a:bodyPr/>
          <a:lstStyle/>
          <a:p>
            <a:pPr marL="36512" indent="0">
              <a:buFont typeface="Wingdings 2" panose="05020102010507070707" pitchFamily="18" charset="2"/>
              <a:buNone/>
              <a:defRPr/>
            </a:pPr>
            <a:r>
              <a:rPr lang="en-GB" sz="2800" dirty="0">
                <a:solidFill>
                  <a:schemeClr val="bg1"/>
                </a:solidFill>
              </a:rPr>
              <a:t>Our vision is to provide a </a:t>
            </a:r>
            <a:r>
              <a:rPr lang="en-GB" sz="2800" b="1" dirty="0">
                <a:solidFill>
                  <a:schemeClr val="bg1"/>
                </a:solidFill>
              </a:rPr>
              <a:t>nurturing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inclusive</a:t>
            </a:r>
            <a:r>
              <a:rPr lang="en-GB" sz="2800" dirty="0">
                <a:solidFill>
                  <a:schemeClr val="bg1"/>
                </a:solidFill>
              </a:rPr>
              <a:t> environment that facilitates a love of learning. By working together, we strive to foster happy, respectful relationships among all members of our community, equipping our children with the </a:t>
            </a:r>
            <a:r>
              <a:rPr lang="en-GB" sz="2800" b="1" dirty="0">
                <a:solidFill>
                  <a:schemeClr val="bg1"/>
                </a:solidFill>
              </a:rPr>
              <a:t>resilience</a:t>
            </a:r>
            <a:r>
              <a:rPr lang="en-GB" sz="2800" dirty="0">
                <a:solidFill>
                  <a:schemeClr val="bg1"/>
                </a:solidFill>
              </a:rPr>
              <a:t> needed to embrace challenge and safely navigate their futures.</a:t>
            </a:r>
          </a:p>
          <a:p>
            <a:pPr>
              <a:defRPr/>
            </a:pPr>
            <a:endParaRPr lang="en-GB" dirty="0"/>
          </a:p>
        </p:txBody>
      </p:sp>
      <p:pic>
        <p:nvPicPr>
          <p:cNvPr id="9220" name="Picture 4" descr="\\10.35.66.160\staff\Photos &amp; Videos\2015-2016\Eisteddfod\KS2 Eisteddfod 2016.jpg">
            <a:extLst>
              <a:ext uri="{FF2B5EF4-FFF2-40B4-BE49-F238E27FC236}">
                <a16:creationId xmlns:a16="http://schemas.microsoft.com/office/drawing/2014/main" id="{8C5BC43E-9528-16DF-15EC-804683671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557338"/>
            <a:ext cx="2946400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7BCBF47C-85A9-8280-AC8A-2F63E4EA8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FD43BCBC-4E56-949E-A31F-BF953C93F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4400" dirty="0">
                <a:solidFill>
                  <a:schemeClr val="bg1"/>
                </a:solidFill>
                <a:latin typeface="+mn-lt"/>
              </a:rPr>
              <a:t>VPS Rules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5F804096-6E5C-D173-1366-AAEF8F1C2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9225"/>
            <a:ext cx="8075613" cy="4242023"/>
          </a:xfrm>
        </p:spPr>
        <p:txBody>
          <a:bodyPr/>
          <a:lstStyle/>
          <a:p>
            <a:pPr marL="34925" indent="0">
              <a:buFont typeface="Wingdings 2" panose="05020102010507070707" pitchFamily="18" charset="2"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 marL="892175" indent="-857250">
              <a:buClrTx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chemeClr val="bg1"/>
                </a:solidFill>
              </a:rPr>
              <a:t>Be Ready</a:t>
            </a:r>
          </a:p>
          <a:p>
            <a:pPr marL="892175" indent="-857250">
              <a:buClrTx/>
              <a:buFont typeface="Arial" panose="020B0604020202020204" pitchFamily="34" charset="0"/>
              <a:buChar char="•"/>
            </a:pPr>
            <a:endParaRPr lang="en-GB" altLang="en-US" dirty="0">
              <a:solidFill>
                <a:schemeClr val="bg1"/>
              </a:solidFill>
            </a:endParaRPr>
          </a:p>
          <a:p>
            <a:pPr marL="892175" indent="-857250">
              <a:buClrTx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chemeClr val="bg1"/>
                </a:solidFill>
              </a:rPr>
              <a:t>Be Safe</a:t>
            </a:r>
          </a:p>
          <a:p>
            <a:pPr marL="892175" indent="-857250">
              <a:buClrTx/>
              <a:buFont typeface="Arial" panose="020B0604020202020204" pitchFamily="34" charset="0"/>
              <a:buChar char="•"/>
            </a:pPr>
            <a:endParaRPr lang="en-GB" altLang="en-US" dirty="0">
              <a:solidFill>
                <a:schemeClr val="bg1"/>
              </a:solidFill>
            </a:endParaRPr>
          </a:p>
          <a:p>
            <a:pPr marL="892175" indent="-857250">
              <a:buClrTx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chemeClr val="bg1"/>
                </a:solidFill>
              </a:rPr>
              <a:t>Be Respectful</a:t>
            </a: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34FD29A9-9165-311F-C002-499FA93AD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C6F7E33D-E318-9946-1581-4721442F988B}"/>
              </a:ext>
            </a:extLst>
          </p:cNvPr>
          <p:cNvSpPr txBox="1">
            <a:spLocks/>
          </p:cNvSpPr>
          <p:nvPr/>
        </p:nvSpPr>
        <p:spPr bwMode="auto">
          <a:xfrm>
            <a:off x="571501" y="571500"/>
            <a:ext cx="3424436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GB" altLang="en-US" sz="4400" dirty="0">
                <a:solidFill>
                  <a:srgbClr val="000000"/>
                </a:solidFill>
                <a:latin typeface="+mn-lt"/>
              </a:rPr>
              <a:t>PTA</a:t>
            </a:r>
          </a:p>
          <a:p>
            <a:pPr algn="ctr" eaLnBrk="1" hangingPunct="1">
              <a:defRPr/>
            </a:pPr>
            <a:endParaRPr lang="en-GB" altLang="en-US" sz="4400" b="1" i="1" dirty="0">
              <a:solidFill>
                <a:srgbClr val="FF0000"/>
              </a:solidFill>
              <a:latin typeface="+mn-lt"/>
            </a:endParaRPr>
          </a:p>
          <a:p>
            <a:pPr algn="ctr" eaLnBrk="1" hangingPunct="1">
              <a:defRPr/>
            </a:pPr>
            <a:endParaRPr lang="en-GB" altLang="en-US" sz="4400" b="1" i="1" dirty="0">
              <a:solidFill>
                <a:srgbClr val="FF0000"/>
              </a:solidFill>
              <a:latin typeface="+mn-lt"/>
            </a:endParaRPr>
          </a:p>
          <a:p>
            <a:pPr algn="ctr" eaLnBrk="1" hangingPunct="1">
              <a:defRPr/>
            </a:pPr>
            <a:endParaRPr lang="en-GB" altLang="en-US" sz="4400" b="1" i="1" dirty="0">
              <a:solidFill>
                <a:srgbClr val="FF0000"/>
              </a:solidFill>
              <a:latin typeface="+mn-lt"/>
            </a:endParaRPr>
          </a:p>
          <a:p>
            <a:pPr algn="ctr" eaLnBrk="1" hangingPunct="1">
              <a:defRPr/>
            </a:pPr>
            <a:endParaRPr lang="en-GB" altLang="en-US" sz="4400" b="1" i="1" dirty="0">
              <a:solidFill>
                <a:srgbClr val="FF0000"/>
              </a:solidFill>
              <a:latin typeface="+mn-lt"/>
            </a:endParaRPr>
          </a:p>
          <a:p>
            <a:pPr algn="ctr" eaLnBrk="1" hangingPunct="1">
              <a:defRPr/>
            </a:pPr>
            <a:endParaRPr lang="en-GB" altLang="en-US" sz="4400" b="1" i="1" dirty="0">
              <a:solidFill>
                <a:srgbClr val="FF0000"/>
              </a:solidFill>
              <a:latin typeface="+mn-lt"/>
            </a:endParaRPr>
          </a:p>
          <a:p>
            <a:pPr marL="571500" indent="-571500" algn="ctr" eaLnBrk="1" hangingPunct="1">
              <a:buFont typeface="Arial" panose="020B0604020202020204" pitchFamily="34" charset="0"/>
              <a:buChar char="•"/>
              <a:defRPr/>
            </a:pPr>
            <a:endParaRPr lang="en-GB" altLang="en-US" sz="4400" b="1" i="1" dirty="0">
              <a:solidFill>
                <a:srgbClr val="FF0000"/>
              </a:solidFill>
              <a:latin typeface="+mn-lt"/>
            </a:endParaRPr>
          </a:p>
          <a:p>
            <a:pPr algn="ctr" eaLnBrk="1" hangingPunct="1">
              <a:defRPr/>
            </a:pPr>
            <a:endParaRPr lang="en-GB" altLang="en-US" sz="4400" b="1" i="1" dirty="0">
              <a:solidFill>
                <a:srgbClr val="FF0000"/>
              </a:solidFill>
              <a:latin typeface="+mn-lt"/>
            </a:endParaRPr>
          </a:p>
          <a:p>
            <a:pPr algn="ctr" eaLnBrk="1" hangingPunct="1">
              <a:defRPr/>
            </a:pPr>
            <a:r>
              <a:rPr lang="en-GB" altLang="en-US" sz="4400" b="1" i="1" dirty="0">
                <a:solidFill>
                  <a:srgbClr val="FF0000"/>
                </a:solidFill>
                <a:latin typeface="+mn-lt"/>
              </a:rPr>
              <a:t>         </a:t>
            </a:r>
          </a:p>
        </p:txBody>
      </p:sp>
      <p:sp>
        <p:nvSpPr>
          <p:cNvPr id="27651" name="Title 1">
            <a:extLst>
              <a:ext uri="{FF2B5EF4-FFF2-40B4-BE49-F238E27FC236}">
                <a16:creationId xmlns:a16="http://schemas.microsoft.com/office/drawing/2014/main" id="{43102D31-36B2-44FF-52AC-7645140B566C}"/>
              </a:ext>
            </a:extLst>
          </p:cNvPr>
          <p:cNvSpPr txBox="1">
            <a:spLocks/>
          </p:cNvSpPr>
          <p:nvPr/>
        </p:nvSpPr>
        <p:spPr bwMode="auto">
          <a:xfrm>
            <a:off x="571501" y="1412776"/>
            <a:ext cx="7758112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The school relies heavily on the PTA for support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The PTA helps raise funds for new books, equipment, and music lessons, providing valuable resources that benefit all of the children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If you can help in any way, whether by volunteering your time, it would be greatly appreciated</a:t>
            </a:r>
          </a:p>
          <a:p>
            <a:pPr marL="457200" indent="-4572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altLang="en-US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08C2A39-214D-1F8F-196B-C528E0A3CC02}"/>
              </a:ext>
            </a:extLst>
          </p:cNvPr>
          <p:cNvSpPr txBox="1">
            <a:spLocks/>
          </p:cNvSpPr>
          <p:nvPr/>
        </p:nvSpPr>
        <p:spPr>
          <a:xfrm>
            <a:off x="642938" y="1571625"/>
            <a:ext cx="7758112" cy="1143000"/>
          </a:xfrm>
          <a:prstGeom prst="rect">
            <a:avLst/>
          </a:prstGeo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en-GB" sz="4600" dirty="0">
              <a:latin typeface="+mj-lt"/>
              <a:ea typeface="+mj-ea"/>
              <a:cs typeface="+mj-cs"/>
            </a:endParaRPr>
          </a:p>
        </p:txBody>
      </p:sp>
      <p:sp>
        <p:nvSpPr>
          <p:cNvPr id="19459" name="Title 1">
            <a:extLst>
              <a:ext uri="{FF2B5EF4-FFF2-40B4-BE49-F238E27FC236}">
                <a16:creationId xmlns:a16="http://schemas.microsoft.com/office/drawing/2014/main" id="{CB4AD39B-832C-F5D4-F8EA-AB17CAD3C41E}"/>
              </a:ext>
            </a:extLst>
          </p:cNvPr>
          <p:cNvSpPr txBox="1">
            <a:spLocks/>
          </p:cNvSpPr>
          <p:nvPr/>
        </p:nvSpPr>
        <p:spPr bwMode="auto">
          <a:xfrm>
            <a:off x="333375" y="138113"/>
            <a:ext cx="8810625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GB" altLang="en-US" sz="3600" dirty="0">
                <a:solidFill>
                  <a:srgbClr val="000000"/>
                </a:solidFill>
                <a:latin typeface="+mn-lt"/>
              </a:rPr>
              <a:t> Foundation Phase Reception Team </a:t>
            </a:r>
          </a:p>
          <a:p>
            <a:pPr algn="ctr" eaLnBrk="1" hangingPunct="1">
              <a:defRPr/>
            </a:pPr>
            <a:endParaRPr lang="en-GB" altLang="en-US" sz="3600" b="1" dirty="0">
              <a:solidFill>
                <a:srgbClr val="000000"/>
              </a:solidFill>
              <a:latin typeface="Bradley Hand ITC" pitchFamily="66" charset="0"/>
            </a:endParaRPr>
          </a:p>
        </p:txBody>
      </p:sp>
      <p:sp>
        <p:nvSpPr>
          <p:cNvPr id="17416" name="TextBox 7">
            <a:extLst>
              <a:ext uri="{FF2B5EF4-FFF2-40B4-BE49-F238E27FC236}">
                <a16:creationId xmlns:a16="http://schemas.microsoft.com/office/drawing/2014/main" id="{74E42EBE-2507-0FFB-6BA9-5FD52601C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612" y="3177985"/>
            <a:ext cx="208302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Mrs Kerr Smith</a:t>
            </a:r>
          </a:p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RKSD</a:t>
            </a:r>
          </a:p>
        </p:txBody>
      </p:sp>
      <p:sp>
        <p:nvSpPr>
          <p:cNvPr id="17417" name="TextBox 10">
            <a:extLst>
              <a:ext uri="{FF2B5EF4-FFF2-40B4-BE49-F238E27FC236}">
                <a16:creationId xmlns:a16="http://schemas.microsoft.com/office/drawing/2014/main" id="{00224DC3-DA27-17A0-EA41-880C6B274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4274" y="3176503"/>
            <a:ext cx="163856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Mrs Dobson</a:t>
            </a:r>
          </a:p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RKSD</a:t>
            </a:r>
          </a:p>
          <a:p>
            <a:pPr algn="ctr">
              <a:defRPr/>
            </a:pPr>
            <a:endParaRPr lang="en-GB" alt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418" name="TextBox 11">
            <a:extLst>
              <a:ext uri="{FF2B5EF4-FFF2-40B4-BE49-F238E27FC236}">
                <a16:creationId xmlns:a16="http://schemas.microsoft.com/office/drawing/2014/main" id="{56F32AD7-99C6-006A-B009-2FC9FEE63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4649" y="3177985"/>
            <a:ext cx="243115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Mrs Bhatia-Roy</a:t>
            </a:r>
          </a:p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 LSA</a:t>
            </a:r>
          </a:p>
          <a:p>
            <a:pPr algn="ctr">
              <a:defRPr/>
            </a:pPr>
            <a:endParaRPr lang="en-GB" altLang="en-US" b="1" dirty="0">
              <a:solidFill>
                <a:schemeClr val="bg1"/>
              </a:solidFill>
            </a:endParaRPr>
          </a:p>
        </p:txBody>
      </p:sp>
      <p:sp>
        <p:nvSpPr>
          <p:cNvPr id="17419" name="TextBox 13">
            <a:extLst>
              <a:ext uri="{FF2B5EF4-FFF2-40B4-BE49-F238E27FC236}">
                <a16:creationId xmlns:a16="http://schemas.microsoft.com/office/drawing/2014/main" id="{8A3D7F87-57AB-5C28-CCCB-13F528E5E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8312" y="5954891"/>
            <a:ext cx="18344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    Mrs Halliwell</a:t>
            </a:r>
          </a:p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   RDH</a:t>
            </a:r>
            <a:endParaRPr lang="en-GB" altLang="en-US" b="1" dirty="0">
              <a:solidFill>
                <a:schemeClr val="bg1"/>
              </a:solidFill>
            </a:endParaRPr>
          </a:p>
        </p:txBody>
      </p:sp>
      <p:sp>
        <p:nvSpPr>
          <p:cNvPr id="17420" name="TextBox 14">
            <a:extLst>
              <a:ext uri="{FF2B5EF4-FFF2-40B4-BE49-F238E27FC236}">
                <a16:creationId xmlns:a16="http://schemas.microsoft.com/office/drawing/2014/main" id="{EF2F12A5-BE19-8414-5F3A-A0307144B5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996" y="5954891"/>
            <a:ext cx="183447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    Mrs David</a:t>
            </a:r>
          </a:p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 RDH</a:t>
            </a:r>
          </a:p>
          <a:p>
            <a:pPr algn="ctr">
              <a:defRPr/>
            </a:pPr>
            <a:endParaRPr lang="en-GB" altLang="en-US" b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A0B865-3428-789F-3356-2B248B412C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6443510" y="1205940"/>
            <a:ext cx="2174263" cy="1630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46351C-D89D-3FF1-D301-0E5214BEBE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4076" y="4046121"/>
            <a:ext cx="1191815" cy="1552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B8FD02-D6F3-D9B9-D5E9-1B9894C79F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798" y="962555"/>
            <a:ext cx="1548797" cy="2153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AD9C90-BBF8-C70A-C4D4-1F6D4B5D7E1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9" b="5024"/>
          <a:stretch/>
        </p:blipFill>
        <p:spPr>
          <a:xfrm>
            <a:off x="4893328" y="4055479"/>
            <a:ext cx="1191815" cy="1589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1E3688-B703-F017-87CC-9DBF3E4B0D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70296" y="925840"/>
            <a:ext cx="1559858" cy="21252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EC0DF7-A697-DA17-0B6D-58CCC174F0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20536" y="4046121"/>
            <a:ext cx="1246571" cy="1622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94FA80-C921-C35D-DA3A-C9DFCA1D038E}"/>
              </a:ext>
            </a:extLst>
          </p:cNvPr>
          <p:cNvSpPr txBox="1"/>
          <p:nvPr/>
        </p:nvSpPr>
        <p:spPr>
          <a:xfrm>
            <a:off x="7073812" y="5923843"/>
            <a:ext cx="14586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Mrs Evans</a:t>
            </a:r>
          </a:p>
          <a:p>
            <a:pPr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     LSA</a:t>
            </a:r>
            <a:endParaRPr lang="en-GB" altLang="en-US" b="1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D0432-B537-B83E-5BE8-17049462AC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80998" y="4082843"/>
            <a:ext cx="1197971" cy="1597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4">
            <a:extLst>
              <a:ext uri="{FF2B5EF4-FFF2-40B4-BE49-F238E27FC236}">
                <a16:creationId xmlns:a16="http://schemas.microsoft.com/office/drawing/2014/main" id="{41D016EA-BF05-77A5-8F80-D5B86011EA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3396" y="5966182"/>
            <a:ext cx="183447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    Mrs Curtis</a:t>
            </a:r>
          </a:p>
          <a:p>
            <a:pPr algn="ctr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 LSA</a:t>
            </a:r>
          </a:p>
          <a:p>
            <a:pPr algn="ctr">
              <a:defRPr/>
            </a:pPr>
            <a:endParaRPr lang="en-GB" altLang="en-US" b="1" dirty="0">
              <a:solidFill>
                <a:schemeClr val="bg1"/>
              </a:solidFill>
            </a:endParaRPr>
          </a:p>
        </p:txBody>
      </p:sp>
      <p:pic>
        <p:nvPicPr>
          <p:cNvPr id="10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81466E7C-8A43-05A9-C04D-9D570945C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374" y="287826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AEC73E-6219-5E7B-A56B-B097DA429B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1124744"/>
            <a:ext cx="1684926" cy="20882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65324A-DBA7-30F6-E22D-FE4C278508C8}"/>
              </a:ext>
            </a:extLst>
          </p:cNvPr>
          <p:cNvSpPr txBox="1"/>
          <p:nvPr/>
        </p:nvSpPr>
        <p:spPr>
          <a:xfrm>
            <a:off x="3563888" y="1490008"/>
            <a:ext cx="5040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bg1"/>
                </a:solidFill>
                <a:latin typeface="Arial Body"/>
              </a:rPr>
              <a:t>Mrs J Hall</a:t>
            </a:r>
          </a:p>
          <a:p>
            <a:endParaRPr lang="en-GB" sz="3000" dirty="0">
              <a:solidFill>
                <a:schemeClr val="bg1"/>
              </a:solidFill>
              <a:latin typeface="Arial Body"/>
            </a:endParaRPr>
          </a:p>
          <a:p>
            <a:r>
              <a:rPr lang="en-GB" sz="3000" dirty="0">
                <a:solidFill>
                  <a:schemeClr val="bg1"/>
                </a:solidFill>
                <a:latin typeface="Arial Body"/>
              </a:rPr>
              <a:t>Additional Learning Needs Coordinator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EE9813-2F4C-9F0C-E5FE-60A4DF80A47E}"/>
              </a:ext>
            </a:extLst>
          </p:cNvPr>
          <p:cNvSpPr txBox="1"/>
          <p:nvPr/>
        </p:nvSpPr>
        <p:spPr>
          <a:xfrm>
            <a:off x="323528" y="3645024"/>
            <a:ext cx="806489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bg1"/>
                </a:solidFill>
              </a:rPr>
              <a:t>Contact : </a:t>
            </a:r>
            <a:r>
              <a:rPr lang="en-GB" sz="30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HallJ178@hwbcymru.net</a:t>
            </a:r>
            <a:r>
              <a:rPr lang="en-GB" sz="3000" dirty="0">
                <a:solidFill>
                  <a:schemeClr val="bg1"/>
                </a:solidFill>
              </a:rPr>
              <a:t>  or call the main office to leave a message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1483CF-36B7-F84B-BFA9-755A4A59182E}"/>
              </a:ext>
            </a:extLst>
          </p:cNvPr>
          <p:cNvSpPr txBox="1"/>
          <p:nvPr/>
        </p:nvSpPr>
        <p:spPr>
          <a:xfrm>
            <a:off x="820440" y="323364"/>
            <a:ext cx="4622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GB" sz="2800">
                <a:solidFill>
                  <a:schemeClr val="bg1"/>
                </a:solidFill>
                <a:latin typeface="Arial Body"/>
              </a:rPr>
              <a:t>Additional Learning Needs</a:t>
            </a:r>
            <a:endParaRPr lang="en-GB" altLang="en-US" sz="28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0289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780AAEE7-C23C-4FB6-8C97-47D707389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4400" dirty="0">
                <a:solidFill>
                  <a:schemeClr val="bg1"/>
                </a:solidFill>
                <a:latin typeface="+mn-lt"/>
              </a:rPr>
              <a:t>Welcome Pack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5863E54C-0513-FC20-BABA-ADF6FE3ED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00808"/>
            <a:ext cx="7467600" cy="4525963"/>
          </a:xfrm>
        </p:spPr>
        <p:txBody>
          <a:bodyPr/>
          <a:lstStyle/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</a:rPr>
              <a:t>New teacher Letter</a:t>
            </a: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</a:rPr>
              <a:t>Welcome Booklet</a:t>
            </a: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</a:rPr>
              <a:t>Information on contacting the school</a:t>
            </a: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</a:rPr>
              <a:t>Parent Pay Login (If on our system)</a:t>
            </a: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</a:rPr>
              <a:t>Free Breakfast Club</a:t>
            </a: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</a:rPr>
              <a:t>PTA letter</a:t>
            </a: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</a:rPr>
              <a:t>Letter and number formation sheets</a:t>
            </a: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endParaRPr lang="en-GB" altLang="en-US" dirty="0">
              <a:solidFill>
                <a:schemeClr val="bg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</a:rPr>
              <a:t>Victoria Out of Hours School Club</a:t>
            </a:r>
          </a:p>
          <a:p>
            <a:pPr marL="36512" indent="0">
              <a:buClrTx/>
              <a:buNone/>
              <a:defRPr/>
            </a:pPr>
            <a:br>
              <a:rPr lang="en-GB" altLang="en-US" dirty="0">
                <a:solidFill>
                  <a:schemeClr val="bg1"/>
                </a:solidFill>
              </a:rPr>
            </a:br>
            <a:endParaRPr lang="en-GB" altLang="en-US" dirty="0">
              <a:solidFill>
                <a:schemeClr val="bg1"/>
              </a:solidFill>
            </a:endParaRPr>
          </a:p>
          <a:p>
            <a:pPr marL="36512" indent="0">
              <a:buClrTx/>
              <a:buFont typeface="Wingdings 2" panose="05020102010507070707" pitchFamily="18" charset="2"/>
              <a:buNone/>
              <a:defRPr/>
            </a:pPr>
            <a:endParaRPr lang="en-GB" altLang="en-US" dirty="0">
              <a:solidFill>
                <a:schemeClr val="bg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5C8ED0E3-009B-DDFA-5148-32B9F3F63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923C73F3-70FD-BAF1-BED3-2375C0C3DA8E}"/>
              </a:ext>
            </a:extLst>
          </p:cNvPr>
          <p:cNvSpPr txBox="1">
            <a:spLocks/>
          </p:cNvSpPr>
          <p:nvPr/>
        </p:nvSpPr>
        <p:spPr bwMode="auto">
          <a:xfrm>
            <a:off x="469900" y="387350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GB" altLang="en-US" sz="4400" dirty="0">
                <a:solidFill>
                  <a:schemeClr val="bg1"/>
                </a:solidFill>
                <a:latin typeface="+mn-lt"/>
              </a:rPr>
              <a:t>Timings</a:t>
            </a:r>
          </a:p>
        </p:txBody>
      </p:sp>
      <p:sp>
        <p:nvSpPr>
          <p:cNvPr id="17411" name="Text Box 5">
            <a:extLst>
              <a:ext uri="{FF2B5EF4-FFF2-40B4-BE49-F238E27FC236}">
                <a16:creationId xmlns:a16="http://schemas.microsoft.com/office/drawing/2014/main" id="{99624488-C4B0-195C-FA4C-96AAA952A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781300"/>
            <a:ext cx="7543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altLang="en-US" sz="280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id="{FA4CB0F6-41AD-A54C-501B-3BA7643CA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900" y="1423988"/>
            <a:ext cx="7700963" cy="387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457200" indent="-4572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  <a:latin typeface="+mn-lt"/>
              </a:rPr>
              <a:t>Doors open at 8:45 for prompt 8:55 start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GB" altLang="en-US" sz="3000" dirty="0">
              <a:solidFill>
                <a:schemeClr val="bg1"/>
              </a:solidFill>
              <a:latin typeface="+mn-lt"/>
            </a:endParaRP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  <a:latin typeface="+mn-lt"/>
              </a:rPr>
              <a:t>   Morning session: 8:55 - 11:30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altLang="en-US" sz="3000" dirty="0">
              <a:solidFill>
                <a:schemeClr val="bg1"/>
              </a:solidFill>
              <a:latin typeface="+mn-lt"/>
            </a:endParaRP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  <a:latin typeface="+mn-lt"/>
              </a:rPr>
              <a:t>   Lunch: 11:30 - 12:30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altLang="en-US" sz="3000" dirty="0">
              <a:solidFill>
                <a:schemeClr val="bg1"/>
              </a:solidFill>
              <a:latin typeface="+mn-lt"/>
            </a:endParaRP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  <a:latin typeface="+mn-lt"/>
              </a:rPr>
              <a:t>   Afternoon Session: 12:30 - 3:25</a:t>
            </a: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69427CD2-2266-12F0-211E-013403873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F7494DD9-3A02-CFEB-8017-79361C6C9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4400" dirty="0">
                <a:solidFill>
                  <a:srgbClr val="000000"/>
                </a:solidFill>
                <a:latin typeface="+mn-lt"/>
              </a:rPr>
              <a:t>Curriculum for Wales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8D1025B9-CE7F-518F-0906-680AFE738E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627" y="1317807"/>
            <a:ext cx="7859216" cy="3387047"/>
          </a:xfrm>
        </p:spPr>
        <p:txBody>
          <a:bodyPr/>
          <a:lstStyle/>
          <a:p>
            <a:pPr marL="36512" indent="0">
              <a:buClrTx/>
              <a:buNone/>
            </a:pPr>
            <a:r>
              <a:rPr lang="en-US" altLang="en-US" dirty="0">
                <a:solidFill>
                  <a:schemeClr val="bg1"/>
                </a:solidFill>
              </a:rPr>
              <a:t>There are 6 Areas of Learning Experiences</a:t>
            </a:r>
          </a:p>
          <a:p>
            <a:pPr marL="36512" indent="0">
              <a:buClrTx/>
              <a:buNone/>
            </a:pPr>
            <a:endParaRPr lang="en-US" altLang="en-US" dirty="0">
              <a:solidFill>
                <a:schemeClr val="bg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Health &amp; Wellbeing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Languages, Literacy and Communication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Mathematics &amp; Numeracy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Science &amp;Technology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Expressive Arts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Humanities</a:t>
            </a:r>
          </a:p>
          <a:p>
            <a:pPr marL="36512" indent="0">
              <a:buClrTx/>
              <a:buNone/>
            </a:pP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7A35B1B8-5356-0408-D584-0EF63DA57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D6F45-C662-ED90-02FB-29F852D2F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AD399766-F7B1-E54F-5332-B97298FA142A}"/>
              </a:ext>
            </a:extLst>
          </p:cNvPr>
          <p:cNvSpPr txBox="1">
            <a:spLocks/>
          </p:cNvSpPr>
          <p:nvPr/>
        </p:nvSpPr>
        <p:spPr bwMode="auto">
          <a:xfrm>
            <a:off x="469900" y="387350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GB" altLang="en-US" sz="4400" dirty="0">
                <a:solidFill>
                  <a:schemeClr val="bg1"/>
                </a:solidFill>
                <a:latin typeface="+mn-lt"/>
              </a:rPr>
              <a:t>PE</a:t>
            </a:r>
          </a:p>
        </p:txBody>
      </p:sp>
      <p:sp>
        <p:nvSpPr>
          <p:cNvPr id="17411" name="Text Box 5">
            <a:extLst>
              <a:ext uri="{FF2B5EF4-FFF2-40B4-BE49-F238E27FC236}">
                <a16:creationId xmlns:a16="http://schemas.microsoft.com/office/drawing/2014/main" id="{DBE69C8E-5054-0E4D-FC3C-3D2C699D6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781300"/>
            <a:ext cx="7543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altLang="en-US" sz="280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id="{655C9BE5-FE66-43BC-EF20-96EA4A919E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900" y="1530350"/>
            <a:ext cx="7700963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457200" indent="-4572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  <a:latin typeface="+mn-lt"/>
              </a:rPr>
              <a:t>We have two PE sessions a week</a:t>
            </a:r>
          </a:p>
          <a:p>
            <a:pPr marL="457200" indent="-4572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  <a:latin typeface="+mn-lt"/>
              </a:rPr>
              <a:t>One indoor and one outdoor</a:t>
            </a:r>
          </a:p>
          <a:p>
            <a:pPr marL="457200" indent="-4572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  <a:latin typeface="+mn-lt"/>
              </a:rPr>
              <a:t>You will be informed of these days as soon as we have the whole school timetable</a:t>
            </a:r>
          </a:p>
          <a:p>
            <a:pPr marL="457200" indent="-4572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  <a:latin typeface="+mn-lt"/>
              </a:rPr>
              <a:t>Pupils can wear white t shirts, black shorts/jogging bottoms/leggings </a:t>
            </a: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04241404-CE35-1FA4-E93B-F6782EF73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8520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7F0A8-EEC0-7485-3924-495C8C508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245C2971-EA3A-7206-7CE1-B41E29B74CCA}"/>
              </a:ext>
            </a:extLst>
          </p:cNvPr>
          <p:cNvSpPr txBox="1">
            <a:spLocks/>
          </p:cNvSpPr>
          <p:nvPr/>
        </p:nvSpPr>
        <p:spPr bwMode="auto">
          <a:xfrm>
            <a:off x="469900" y="387350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GB" altLang="en-US" sz="4400" dirty="0">
                <a:solidFill>
                  <a:schemeClr val="bg1"/>
                </a:solidFill>
                <a:latin typeface="+mn-lt"/>
              </a:rPr>
              <a:t>Reading books</a:t>
            </a:r>
          </a:p>
        </p:txBody>
      </p:sp>
      <p:sp>
        <p:nvSpPr>
          <p:cNvPr id="17411" name="Text Box 5">
            <a:extLst>
              <a:ext uri="{FF2B5EF4-FFF2-40B4-BE49-F238E27FC236}">
                <a16:creationId xmlns:a16="http://schemas.microsoft.com/office/drawing/2014/main" id="{6E3C29A4-EBD5-E141-2B7F-50BBE6140A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781300"/>
            <a:ext cx="7543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altLang="en-US" sz="280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id="{EA5DA061-9B2A-348F-3129-2A18AFE80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900" y="1530350"/>
            <a:ext cx="7700963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en-US" altLang="en-US" sz="3200" dirty="0">
                <a:solidFill>
                  <a:schemeClr val="bg1"/>
                </a:solidFill>
              </a:rPr>
              <a:t>Your child will be given reading books when they can segment and blend words and read key high frequency words -Please practice these frequently!!!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GB" altLang="en-US" sz="30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03D9AB6D-E536-79DD-4F3F-53C887BCA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25577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266D3C25-690A-93B8-79EF-D6743AA49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720" y="0"/>
            <a:ext cx="7467600" cy="1143000"/>
          </a:xfrm>
        </p:spPr>
        <p:txBody>
          <a:bodyPr/>
          <a:lstStyle/>
          <a:p>
            <a:pPr>
              <a:defRPr/>
            </a:pPr>
            <a:r>
              <a:rPr lang="en-GB" altLang="en-US" sz="4400" dirty="0">
                <a:solidFill>
                  <a:schemeClr val="bg1"/>
                </a:solidFill>
                <a:latin typeface="+mn-lt"/>
              </a:rPr>
              <a:t>Passing on information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0BA3A4FB-DF75-BD00-1CF5-6F8C9BAD14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720" y="1143000"/>
            <a:ext cx="8418760" cy="5256212"/>
          </a:xfrm>
        </p:spPr>
        <p:txBody>
          <a:bodyPr/>
          <a:lstStyle/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bg1"/>
                </a:solidFill>
              </a:rPr>
              <a:t>Open door policy - </a:t>
            </a:r>
            <a:r>
              <a:rPr lang="en-GB" altLang="en-US" sz="2000" dirty="0">
                <a:solidFill>
                  <a:schemeClr val="bg1"/>
                </a:solidFill>
              </a:rPr>
              <a:t>Adult on the door each morning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bg1"/>
                </a:solidFill>
              </a:rPr>
              <a:t>School website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bg1"/>
                </a:solidFill>
              </a:rPr>
              <a:t>School email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bg1"/>
                </a:solidFill>
              </a:rPr>
              <a:t>School message - ARBOR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bg1"/>
                </a:solidFill>
              </a:rPr>
              <a:t>Weekly newsletter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bg1"/>
                </a:solidFill>
              </a:rPr>
              <a:t>Monthly Information letters with key contact numbers for additional services</a:t>
            </a:r>
          </a:p>
          <a:p>
            <a:pPr marL="36512" indent="0" eaLnBrk="1" hangingPunct="1">
              <a:buClrTx/>
              <a:buNone/>
            </a:pPr>
            <a:r>
              <a:rPr lang="en-GB" altLang="en-US" dirty="0">
                <a:solidFill>
                  <a:schemeClr val="bg1"/>
                </a:solidFill>
              </a:rPr>
              <a:t>Reporting: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bg1"/>
                </a:solidFill>
              </a:rPr>
              <a:t>Termly parent/teacher meetings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bg1"/>
                </a:solidFill>
              </a:rPr>
              <a:t>Annual reports</a:t>
            </a: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545F5A0B-00FA-5E65-E825-35C1DAE34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22581555-27F4-D8F7-B761-4F0DB27C9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4400" dirty="0">
                <a:solidFill>
                  <a:srgbClr val="000000"/>
                </a:solidFill>
                <a:latin typeface="+mn-lt"/>
              </a:rPr>
              <a:t>Helping Hand</a:t>
            </a:r>
            <a:r>
              <a:rPr lang="en-US" altLang="en-US" sz="4400" dirty="0">
                <a:latin typeface="+mn-lt"/>
              </a:rPr>
              <a:t> 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28EE62DD-0963-9A67-29B0-F0FFD444C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786688" cy="4781550"/>
          </a:xfrm>
        </p:spPr>
        <p:txBody>
          <a:bodyPr/>
          <a:lstStyle/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Weekly </a:t>
            </a:r>
            <a:r>
              <a:rPr lang="en-US" altLang="en-US" sz="2400" dirty="0">
                <a:solidFill>
                  <a:schemeClr val="bg1"/>
                </a:solidFill>
              </a:rPr>
              <a:t>(following our baseline assessments)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chemeClr val="bg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Gives information of what we will be covering in following week and activities to help support your child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endParaRPr lang="en-US" altLang="en-US" dirty="0">
              <a:solidFill>
                <a:schemeClr val="bg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Seesaw App</a:t>
            </a: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11BED098-DDAC-4CEC-7B0A-CCC5DCD41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26F567-3DDD-7325-58B7-F237763FEC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1214" y="4299713"/>
            <a:ext cx="2590602" cy="191617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3D5A0-D8D7-D007-8A86-09E030E8E8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09ED9737-F7E6-FD1C-1A87-1F76887B7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4400" dirty="0">
                <a:solidFill>
                  <a:srgbClr val="000000"/>
                </a:solidFill>
                <a:latin typeface="+mn-lt"/>
              </a:rPr>
              <a:t>School Dinners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D0B92BCC-8E79-15A8-4AD8-2464065168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417639"/>
            <a:ext cx="7467600" cy="859234"/>
          </a:xfrm>
        </p:spPr>
        <p:txBody>
          <a:bodyPr/>
          <a:lstStyle/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School dinners are ordered on the door with class LSAs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Children can order a free meal of their choice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The options range from a hot meal, baguettes or baked potato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The menu is available for parents to see on our school website, so choices can be made in advance with your child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15725C68-FE80-66DF-7B23-92133D6B4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9263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273B6F4-337D-FD07-8758-5CD4ACA06AB5}"/>
              </a:ext>
            </a:extLst>
          </p:cNvPr>
          <p:cNvSpPr txBox="1">
            <a:spLocks/>
          </p:cNvSpPr>
          <p:nvPr/>
        </p:nvSpPr>
        <p:spPr bwMode="auto">
          <a:xfrm>
            <a:off x="457200" y="274638"/>
            <a:ext cx="77581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GB" altLang="en-US" sz="4400" dirty="0">
                <a:solidFill>
                  <a:srgbClr val="000000"/>
                </a:solidFill>
                <a:latin typeface="+mn-lt"/>
              </a:rPr>
              <a:t>What does your child need? </a:t>
            </a:r>
          </a:p>
          <a:p>
            <a:pPr algn="ctr" eaLnBrk="1" hangingPunct="1">
              <a:defRPr/>
            </a:pPr>
            <a:endParaRPr lang="en-GB" altLang="en-US" sz="4400" dirty="0">
              <a:latin typeface="+mn-lt"/>
            </a:endParaRPr>
          </a:p>
          <a:p>
            <a:pPr algn="ctr" eaLnBrk="1" hangingPunct="1">
              <a:defRPr/>
            </a:pPr>
            <a:endParaRPr lang="en-GB" altLang="en-US" sz="4600" dirty="0">
              <a:latin typeface="+mj-lt"/>
            </a:endParaRPr>
          </a:p>
        </p:txBody>
      </p:sp>
      <p:sp>
        <p:nvSpPr>
          <p:cNvPr id="14339" name="Title 1">
            <a:extLst>
              <a:ext uri="{FF2B5EF4-FFF2-40B4-BE49-F238E27FC236}">
                <a16:creationId xmlns:a16="http://schemas.microsoft.com/office/drawing/2014/main" id="{70E6B4C9-A4D4-49B5-5328-616F36D2936B}"/>
              </a:ext>
            </a:extLst>
          </p:cNvPr>
          <p:cNvSpPr txBox="1">
            <a:spLocks/>
          </p:cNvSpPr>
          <p:nvPr/>
        </p:nvSpPr>
        <p:spPr bwMode="auto">
          <a:xfrm>
            <a:off x="611188" y="4221163"/>
            <a:ext cx="746760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endParaRPr lang="en-GB" altLang="en-US" sz="3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37FA3247-4DFB-4538-FC1B-1447E3D19716}"/>
              </a:ext>
            </a:extLst>
          </p:cNvPr>
          <p:cNvSpPr txBox="1">
            <a:spLocks/>
          </p:cNvSpPr>
          <p:nvPr/>
        </p:nvSpPr>
        <p:spPr bwMode="auto">
          <a:xfrm>
            <a:off x="611188" y="5300663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0" indent="-5715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marL="0" indent="0" algn="ctr" eaLnBrk="1" hangingPunct="1">
              <a:defRPr/>
            </a:pPr>
            <a:endParaRPr lang="en-GB" altLang="en-US" sz="3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E68DE2A-D05C-3D00-1C34-BD264952C075}"/>
              </a:ext>
            </a:extLst>
          </p:cNvPr>
          <p:cNvSpPr txBox="1">
            <a:spLocks/>
          </p:cNvSpPr>
          <p:nvPr/>
        </p:nvSpPr>
        <p:spPr>
          <a:xfrm>
            <a:off x="642938" y="4143375"/>
            <a:ext cx="7467600" cy="1143000"/>
          </a:xfrm>
          <a:prstGeom prst="rect">
            <a:avLst/>
          </a:prstGeo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14343" name="Title 1">
            <a:extLst>
              <a:ext uri="{FF2B5EF4-FFF2-40B4-BE49-F238E27FC236}">
                <a16:creationId xmlns:a16="http://schemas.microsoft.com/office/drawing/2014/main" id="{121819D4-618D-5666-9A00-F5756FFF4B41}"/>
              </a:ext>
            </a:extLst>
          </p:cNvPr>
          <p:cNvSpPr txBox="1">
            <a:spLocks/>
          </p:cNvSpPr>
          <p:nvPr/>
        </p:nvSpPr>
        <p:spPr bwMode="auto">
          <a:xfrm>
            <a:off x="412598" y="1052736"/>
            <a:ext cx="7467600" cy="520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0" indent="-5715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rgbClr val="000000"/>
                </a:solidFill>
                <a:latin typeface="+mn-lt"/>
              </a:rPr>
              <a:t>School uniform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altLang="en-US" sz="2400" dirty="0">
              <a:solidFill>
                <a:srgbClr val="000000"/>
              </a:solidFill>
              <a:latin typeface="+mn-lt"/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rgbClr val="000000"/>
                </a:solidFill>
                <a:latin typeface="+mn-lt"/>
              </a:rPr>
              <a:t>Warm, waterproof coat in winter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altLang="en-US" sz="2400" dirty="0">
              <a:solidFill>
                <a:srgbClr val="000000"/>
              </a:solidFill>
              <a:latin typeface="+mn-lt"/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rgbClr val="000000"/>
                </a:solidFill>
                <a:latin typeface="+mn-lt"/>
              </a:rPr>
              <a:t>Shower-proof coat, sunhat in summer</a:t>
            </a:r>
          </a:p>
          <a:p>
            <a:pPr marL="0" indent="0" eaLnBrk="1" hangingPunct="1">
              <a:defRPr/>
            </a:pPr>
            <a:endParaRPr lang="en-GB" altLang="en-US" sz="2400" dirty="0">
              <a:solidFill>
                <a:srgbClr val="000000"/>
              </a:solidFill>
              <a:latin typeface="+mn-lt"/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rgbClr val="000000"/>
                </a:solidFill>
                <a:latin typeface="+mn-lt"/>
              </a:rPr>
              <a:t>Water bottle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altLang="en-US" sz="2400" dirty="0">
              <a:solidFill>
                <a:srgbClr val="000000"/>
              </a:solidFill>
              <a:latin typeface="+mn-lt"/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rgbClr val="000000"/>
                </a:solidFill>
              </a:rPr>
              <a:t>PE kit – to be worn to school</a:t>
            </a:r>
            <a:endParaRPr lang="en-GB" altLang="en-US" sz="2400" dirty="0">
              <a:solidFill>
                <a:srgbClr val="000000"/>
              </a:solidFill>
              <a:latin typeface="+mn-lt"/>
            </a:endParaRPr>
          </a:p>
          <a:p>
            <a:pPr marL="0" indent="0" eaLnBrk="1" hangingPunct="1">
              <a:defRPr/>
            </a:pPr>
            <a:endParaRPr lang="en-GB" altLang="en-US" sz="2400" dirty="0">
              <a:solidFill>
                <a:srgbClr val="000000"/>
              </a:solidFill>
              <a:latin typeface="+mn-lt"/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rgbClr val="000000"/>
                </a:solidFill>
                <a:latin typeface="+mn-lt"/>
              </a:rPr>
              <a:t>Book Bag – sent home on a Friday, returned to school on a Wednesday.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altLang="en-US" sz="2800" dirty="0">
              <a:solidFill>
                <a:srgbClr val="000000"/>
              </a:solidFill>
              <a:latin typeface="+mn-lt"/>
            </a:endParaRPr>
          </a:p>
          <a:p>
            <a:pPr marL="0" indent="0" algn="ctr" eaLnBrk="1" hangingPunct="1">
              <a:defRPr/>
            </a:pPr>
            <a:r>
              <a:rPr lang="en-GB" altLang="en-US" sz="3200" dirty="0">
                <a:solidFill>
                  <a:srgbClr val="000000"/>
                </a:solidFill>
                <a:latin typeface="+mj-lt"/>
              </a:rPr>
              <a:t>Please </a:t>
            </a:r>
            <a:r>
              <a:rPr lang="en-GB" altLang="en-US" sz="3200" b="1" u="sng" dirty="0">
                <a:solidFill>
                  <a:srgbClr val="000000"/>
                </a:solidFill>
                <a:latin typeface="+mj-lt"/>
              </a:rPr>
              <a:t>LABEL</a:t>
            </a:r>
            <a:r>
              <a:rPr lang="en-GB" altLang="en-US" sz="3200" dirty="0">
                <a:solidFill>
                  <a:srgbClr val="000000"/>
                </a:solidFill>
                <a:latin typeface="+mj-lt"/>
              </a:rPr>
              <a:t> all clothing, bottles, bags!!</a:t>
            </a:r>
            <a:endParaRPr lang="en-GB" altLang="en-US" sz="40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872CF77E-D6AD-E7D1-396D-81B463A0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198" y="260350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27F62CB7-2B7E-2E89-66E4-0F9D51C51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4400" dirty="0">
                <a:solidFill>
                  <a:srgbClr val="000000"/>
                </a:solidFill>
                <a:latin typeface="+mn-lt"/>
              </a:rPr>
              <a:t>Birthdays</a:t>
            </a:r>
            <a:endParaRPr lang="en-US" altLang="en-US" sz="44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0093BBC1-B33D-2271-1A5F-45D6DF747B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Tx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chemeClr val="bg1"/>
                </a:solidFill>
              </a:rPr>
              <a:t>We are happy to give out invites providing there is one for everyone in the class. If you are having a small party, we ask that you give the invites out yourselves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endParaRPr lang="en-GB" altLang="en-US" dirty="0">
              <a:solidFill>
                <a:schemeClr val="bg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chemeClr val="bg1"/>
                </a:solidFill>
              </a:rPr>
              <a:t>As part of our Healthy Schools, we are sorry that we cannot give out Birthday cake or sweets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B65FF74C-81CD-1C13-50A4-5B3BFC0F2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E3774D5C-5254-F249-91C7-70E0B5AD1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4400" dirty="0">
                <a:solidFill>
                  <a:schemeClr val="bg1"/>
                </a:solidFill>
                <a:latin typeface="+mn-lt"/>
              </a:rPr>
              <a:t>What happens next…</a:t>
            </a:r>
            <a:endParaRPr lang="en-US" altLang="en-US" sz="4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E020C19A-1083-9B8B-FBCB-64AEB4C298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385116"/>
            <a:ext cx="8363272" cy="4781550"/>
          </a:xfrm>
        </p:spPr>
        <p:txBody>
          <a:bodyPr/>
          <a:lstStyle/>
          <a:p>
            <a:pPr marL="36512" indent="0">
              <a:buClrTx/>
              <a:buNone/>
              <a:defRPr/>
            </a:pPr>
            <a:r>
              <a:rPr lang="en-GB" altLang="en-US" dirty="0">
                <a:solidFill>
                  <a:schemeClr val="bg1"/>
                </a:solidFill>
              </a:rPr>
              <a:t>Help to prepare your children over the holidays:</a:t>
            </a:r>
          </a:p>
          <a:p>
            <a:pPr marL="36512" indent="0">
              <a:buClrTx/>
              <a:buNone/>
              <a:defRPr/>
            </a:pPr>
            <a:endParaRPr lang="en-GB" altLang="en-US" dirty="0">
              <a:solidFill>
                <a:schemeClr val="bg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000000"/>
                </a:solidFill>
              </a:rPr>
              <a:t>Encourage them to put coats on, shoes etc</a:t>
            </a: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endParaRPr lang="en-GB" altLang="en-US" dirty="0">
              <a:solidFill>
                <a:srgbClr val="000000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</a:rPr>
              <a:t>Play games, taking turns, talk to them about things around them e.g. numbers, seasons</a:t>
            </a: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endParaRPr lang="en-GB" altLang="en-US" sz="3000" dirty="0">
              <a:solidFill>
                <a:schemeClr val="bg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chemeClr val="bg1"/>
                </a:solidFill>
              </a:rPr>
              <a:t>Show them how to tidy up after play activities</a:t>
            </a: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FE9BFFAE-E65C-CEC1-E6E2-AACE56C1D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E75E05D8-FB26-FD14-05BA-C4E4DFB66B0D}"/>
              </a:ext>
            </a:extLst>
          </p:cNvPr>
          <p:cNvSpPr txBox="1">
            <a:spLocks/>
          </p:cNvSpPr>
          <p:nvPr/>
        </p:nvSpPr>
        <p:spPr bwMode="auto">
          <a:xfrm>
            <a:off x="539750" y="188913"/>
            <a:ext cx="78295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GB" altLang="en-US" sz="4400" dirty="0">
                <a:solidFill>
                  <a:srgbClr val="000000"/>
                </a:solidFill>
                <a:latin typeface="+mn-lt"/>
              </a:rPr>
              <a:t>First day</a:t>
            </a:r>
          </a:p>
        </p:txBody>
      </p:sp>
      <p:sp>
        <p:nvSpPr>
          <p:cNvPr id="26627" name="Title 1">
            <a:extLst>
              <a:ext uri="{FF2B5EF4-FFF2-40B4-BE49-F238E27FC236}">
                <a16:creationId xmlns:a16="http://schemas.microsoft.com/office/drawing/2014/main" id="{4CBED2D6-B0CA-E014-5855-A94E06B850E6}"/>
              </a:ext>
            </a:extLst>
          </p:cNvPr>
          <p:cNvSpPr txBox="1">
            <a:spLocks/>
          </p:cNvSpPr>
          <p:nvPr/>
        </p:nvSpPr>
        <p:spPr bwMode="auto">
          <a:xfrm>
            <a:off x="539750" y="1268413"/>
            <a:ext cx="775811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marL="457200" indent="-4572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rgbClr val="000000"/>
                </a:solidFill>
                <a:latin typeface="+mn-lt"/>
              </a:rPr>
              <a:t> Important day for you and your child</a:t>
            </a:r>
          </a:p>
          <a:p>
            <a:pPr eaLnBrk="1" hangingPunct="1">
              <a:defRPr/>
            </a:pPr>
            <a:endParaRPr lang="en-GB" altLang="en-US" sz="3000" dirty="0">
              <a:solidFill>
                <a:srgbClr val="000000"/>
              </a:solidFill>
              <a:latin typeface="+mn-lt"/>
            </a:endParaRP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rgbClr val="000000"/>
                </a:solidFill>
                <a:latin typeface="+mn-lt"/>
              </a:rPr>
              <a:t>Leave cheerfully and promptly</a:t>
            </a:r>
          </a:p>
          <a:p>
            <a:pPr eaLnBrk="1" hangingPunct="1">
              <a:defRPr/>
            </a:pPr>
            <a:endParaRPr lang="en-GB" altLang="en-US" sz="3000" dirty="0">
              <a:solidFill>
                <a:srgbClr val="000000"/>
              </a:solidFill>
              <a:latin typeface="+mn-lt"/>
            </a:endParaRP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000" dirty="0">
                <a:solidFill>
                  <a:srgbClr val="000000"/>
                </a:solidFill>
                <a:latin typeface="+mn-lt"/>
              </a:rPr>
              <a:t>Common for children to cry, most children settle down quickly, we will ring if they don’t!</a:t>
            </a:r>
          </a:p>
          <a:p>
            <a:pPr algn="ctr" eaLnBrk="1" hangingPunct="1">
              <a:defRPr/>
            </a:pPr>
            <a:endParaRPr lang="en-GB" altLang="en-US" sz="3600" dirty="0">
              <a:solidFill>
                <a:srgbClr val="000000"/>
              </a:solidFill>
            </a:endParaRPr>
          </a:p>
          <a:p>
            <a:pPr algn="ctr" eaLnBrk="1" hangingPunct="1">
              <a:defRPr/>
            </a:pPr>
            <a:endParaRPr lang="en-GB" altLang="en-US" sz="36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2" name="Picture 8" descr="C:\Users\head\AppData\Local\Microsoft\Windows\Temporary Internet Files\Content.IE5\XSX9QYJY\star2[1].png">
            <a:extLst>
              <a:ext uri="{FF2B5EF4-FFF2-40B4-BE49-F238E27FC236}">
                <a16:creationId xmlns:a16="http://schemas.microsoft.com/office/drawing/2014/main" id="{60F6B886-25F3-4DCF-32E3-18102941E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4468"/>
            <a:ext cx="993014" cy="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chnic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2fee2224-e93e-42ce-8df9-010dc148e95f">
      <UserInfo>
        <DisplayName>C Kerr Smith (Victoria Primary School)</DisplayName>
        <AccountId>780</AccountId>
        <AccountType/>
      </UserInfo>
      <UserInfo>
        <DisplayName>S Poole (Victoria Primary School)</DisplayName>
        <AccountId>764</AccountId>
        <AccountType/>
      </UserInfo>
    </SharedWithUsers>
    <TaxCatchAll xmlns="2fee2224-e93e-42ce-8df9-010dc148e95f" xsi:nil="true"/>
    <lcf76f155ced4ddcb4097134ff3c332f xmlns="d7ab97af-7d9e-4e58-9a2a-8aaafddd735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397393E501C949950E0EA1D1236938" ma:contentTypeVersion="19" ma:contentTypeDescription="Create a new document." ma:contentTypeScope="" ma:versionID="cd10d100c7286e3af9feee49cfc516dd">
  <xsd:schema xmlns:xsd="http://www.w3.org/2001/XMLSchema" xmlns:xs="http://www.w3.org/2001/XMLSchema" xmlns:p="http://schemas.microsoft.com/office/2006/metadata/properties" xmlns:ns2="d7ab97af-7d9e-4e58-9a2a-8aaafddd735e" xmlns:ns3="2fee2224-e93e-42ce-8df9-010dc148e95f" targetNamespace="http://schemas.microsoft.com/office/2006/metadata/properties" ma:root="true" ma:fieldsID="dcb8cdf205bf2c961f4fb991f362bb51" ns2:_="" ns3:_="">
    <xsd:import namespace="d7ab97af-7d9e-4e58-9a2a-8aaafddd735e"/>
    <xsd:import namespace="2fee2224-e93e-42ce-8df9-010dc148e9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ab97af-7d9e-4e58-9a2a-8aaafddd73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ee2224-e93e-42ce-8df9-010dc148e95f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4c9a238-6cfb-4493-86e2-1c6bda9b24a5}" ma:internalName="TaxCatchAll" ma:showField="CatchAllData" ma:web="2fee2224-e93e-42ce-8df9-010dc148e9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0DAF89-A6AB-4983-AB9B-986F69A34EC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694E70-7255-4587-9BD9-AED5B1ED6295}">
  <ds:schemaRefs>
    <ds:schemaRef ds:uri="http://purl.org/dc/terms/"/>
    <ds:schemaRef ds:uri="d7ab97af-7d9e-4e58-9a2a-8aaafddd735e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2fee2224-e93e-42ce-8df9-010dc148e95f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96BCD5D-1C13-42F8-AF27-283E1D944B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ab97af-7d9e-4e58-9a2a-8aaafddd735e"/>
    <ds:schemaRef ds:uri="2fee2224-e93e-42ce-8df9-010dc148e9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5321</TotalTime>
  <Words>700</Words>
  <Application>Microsoft Office PowerPoint</Application>
  <PresentationFormat>On-screen Show (4:3)</PresentationFormat>
  <Paragraphs>157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Technic</vt:lpstr>
      <vt:lpstr>PowerPoint Presentation</vt:lpstr>
      <vt:lpstr>School Motto</vt:lpstr>
      <vt:lpstr>Vision Statement</vt:lpstr>
      <vt:lpstr>VPS Rules</vt:lpstr>
      <vt:lpstr>PowerPoint Presentation</vt:lpstr>
      <vt:lpstr>PowerPoint Presentation</vt:lpstr>
      <vt:lpstr>PowerPoint Presentation</vt:lpstr>
      <vt:lpstr>Welcome Pack</vt:lpstr>
      <vt:lpstr>PowerPoint Presentation</vt:lpstr>
      <vt:lpstr>Curriculum for Wales</vt:lpstr>
      <vt:lpstr>PowerPoint Presentation</vt:lpstr>
      <vt:lpstr>PowerPoint Presentation</vt:lpstr>
      <vt:lpstr>Passing on information</vt:lpstr>
      <vt:lpstr>Helping Hand </vt:lpstr>
      <vt:lpstr>School Dinners</vt:lpstr>
      <vt:lpstr>PowerPoint Presentation</vt:lpstr>
      <vt:lpstr>Birthdays</vt:lpstr>
      <vt:lpstr>What happens next…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Penygawsi Primary School</dc:title>
  <dc:creator>tracey</dc:creator>
  <cp:lastModifiedBy>E DAVID (Victoria Primary School)</cp:lastModifiedBy>
  <cp:revision>141</cp:revision>
  <cp:lastPrinted>2026-07-08T16:15:31Z</cp:lastPrinted>
  <dcterms:created xsi:type="dcterms:W3CDTF">2009-12-02T04:03:50Z</dcterms:created>
  <dcterms:modified xsi:type="dcterms:W3CDTF">2026-07-13T13:55:53Z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0x010100C4397393E501C949950E0EA1D1236938</vt:lpwstr>
  </property>
  <property fmtid="{D5CDD505-2E9C-101B-9397-08002B2CF9AE}" pid="3" name="MediaServiceImageTags">
    <vt:lpwstr/>
  </property>
</Properties>
</file>