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amp;ehk=RnCGsg" ContentType="image/jpeg"/>
  <Default Extension="jpg&amp;ehk=jk2FSs2" ContentType="image/jpe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handoutMasterIdLst>
    <p:handoutMasterId r:id="rId31"/>
  </p:handoutMasterIdLst>
  <p:sldIdLst>
    <p:sldId id="312" r:id="rId2"/>
    <p:sldId id="279" r:id="rId3"/>
    <p:sldId id="330" r:id="rId4"/>
    <p:sldId id="313" r:id="rId5"/>
    <p:sldId id="315" r:id="rId6"/>
    <p:sldId id="318" r:id="rId7"/>
    <p:sldId id="337" r:id="rId8"/>
    <p:sldId id="316" r:id="rId9"/>
    <p:sldId id="311" r:id="rId10"/>
    <p:sldId id="341" r:id="rId11"/>
    <p:sldId id="338" r:id="rId12"/>
    <p:sldId id="339" r:id="rId13"/>
    <p:sldId id="327" r:id="rId14"/>
    <p:sldId id="310" r:id="rId15"/>
    <p:sldId id="298" r:id="rId16"/>
    <p:sldId id="280" r:id="rId17"/>
    <p:sldId id="308" r:id="rId18"/>
    <p:sldId id="309" r:id="rId19"/>
    <p:sldId id="340" r:id="rId20"/>
    <p:sldId id="333" r:id="rId21"/>
    <p:sldId id="278" r:id="rId22"/>
    <p:sldId id="336" r:id="rId23"/>
    <p:sldId id="258" r:id="rId24"/>
    <p:sldId id="326" r:id="rId25"/>
    <p:sldId id="334" r:id="rId26"/>
    <p:sldId id="335" r:id="rId27"/>
    <p:sldId id="329" r:id="rId28"/>
    <p:sldId id="328" r:id="rId2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7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p:scale>
          <a:sx n="50" d="100"/>
          <a:sy n="50" d="100"/>
        </p:scale>
        <p:origin x="-2982" y="-14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DAF52A1F-225B-4836-933F-B4937B583757}" type="datetimeFigureOut">
              <a:rPr lang="en-GB" smtClean="0"/>
              <a:t>10/03/2020</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7D641F08-8557-44E8-AFFE-FB1C0ED3E3AE}" type="slidenum">
              <a:rPr lang="en-GB" smtClean="0"/>
              <a:t>‹#›</a:t>
            </a:fld>
            <a:endParaRPr lang="en-GB"/>
          </a:p>
        </p:txBody>
      </p:sp>
    </p:spTree>
    <p:extLst>
      <p:ext uri="{BB962C8B-B14F-4D97-AF65-F5344CB8AC3E}">
        <p14:creationId xmlns:p14="http://schemas.microsoft.com/office/powerpoint/2010/main" val="35436935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E60F82A2-BCB3-4A13-B505-D88E00B4D3C6}" type="datetimeFigureOut">
              <a:rPr lang="en-GB" smtClean="0"/>
              <a:t>10/03/2020</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36BAD413-9791-48F8-BB9A-B9E0A4302A2C}" type="slidenum">
              <a:rPr lang="en-GB" smtClean="0"/>
              <a:t>‹#›</a:t>
            </a:fld>
            <a:endParaRPr lang="en-GB"/>
          </a:p>
        </p:txBody>
      </p:sp>
    </p:spTree>
    <p:extLst>
      <p:ext uri="{BB962C8B-B14F-4D97-AF65-F5344CB8AC3E}">
        <p14:creationId xmlns:p14="http://schemas.microsoft.com/office/powerpoint/2010/main" val="9189436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6BAD413-9791-48F8-BB9A-B9E0A4302A2C}" type="slidenum">
              <a:rPr lang="en-GB" smtClean="0"/>
              <a:t>2</a:t>
            </a:fld>
            <a:endParaRPr lang="en-GB"/>
          </a:p>
        </p:txBody>
      </p:sp>
    </p:spTree>
    <p:extLst>
      <p:ext uri="{BB962C8B-B14F-4D97-AF65-F5344CB8AC3E}">
        <p14:creationId xmlns:p14="http://schemas.microsoft.com/office/powerpoint/2010/main" val="37436016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6BAD413-9791-48F8-BB9A-B9E0A4302A2C}" type="slidenum">
              <a:rPr lang="en-GB" smtClean="0"/>
              <a:t>3</a:t>
            </a:fld>
            <a:endParaRPr lang="en-GB"/>
          </a:p>
        </p:txBody>
      </p:sp>
    </p:spTree>
    <p:extLst>
      <p:ext uri="{BB962C8B-B14F-4D97-AF65-F5344CB8AC3E}">
        <p14:creationId xmlns:p14="http://schemas.microsoft.com/office/powerpoint/2010/main" val="936080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6BAD413-9791-48F8-BB9A-B9E0A4302A2C}" type="slidenum">
              <a:rPr lang="en-GB" smtClean="0"/>
              <a:t>4</a:t>
            </a:fld>
            <a:endParaRPr lang="en-GB"/>
          </a:p>
        </p:txBody>
      </p:sp>
    </p:spTree>
    <p:extLst>
      <p:ext uri="{BB962C8B-B14F-4D97-AF65-F5344CB8AC3E}">
        <p14:creationId xmlns:p14="http://schemas.microsoft.com/office/powerpoint/2010/main" val="7283693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6BAD413-9791-48F8-BB9A-B9E0A4302A2C}" type="slidenum">
              <a:rPr lang="en-GB" smtClean="0"/>
              <a:t>5</a:t>
            </a:fld>
            <a:endParaRPr lang="en-GB"/>
          </a:p>
        </p:txBody>
      </p:sp>
    </p:spTree>
    <p:extLst>
      <p:ext uri="{BB962C8B-B14F-4D97-AF65-F5344CB8AC3E}">
        <p14:creationId xmlns:p14="http://schemas.microsoft.com/office/powerpoint/2010/main" val="40792297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Level 3  step 21 80+90     17 tens      /  step 30 £2.41 + £ 3.53  add £ T p =            L4             L5 step 41 8.67 + 9.8 </a:t>
            </a:r>
          </a:p>
          <a:p>
            <a:endParaRPr lang="en-GB" dirty="0"/>
          </a:p>
        </p:txBody>
      </p:sp>
      <p:sp>
        <p:nvSpPr>
          <p:cNvPr id="4" name="Slide Number Placeholder 3"/>
          <p:cNvSpPr>
            <a:spLocks noGrp="1"/>
          </p:cNvSpPr>
          <p:nvPr>
            <p:ph type="sldNum" sz="quarter" idx="10"/>
          </p:nvPr>
        </p:nvSpPr>
        <p:spPr/>
        <p:txBody>
          <a:bodyPr/>
          <a:lstStyle/>
          <a:p>
            <a:fld id="{36BAD413-9791-48F8-BB9A-B9E0A4302A2C}" type="slidenum">
              <a:rPr lang="en-GB" smtClean="0"/>
              <a:t>8</a:t>
            </a:fld>
            <a:endParaRPr lang="en-GB"/>
          </a:p>
        </p:txBody>
      </p:sp>
    </p:spTree>
    <p:extLst>
      <p:ext uri="{BB962C8B-B14F-4D97-AF65-F5344CB8AC3E}">
        <p14:creationId xmlns:p14="http://schemas.microsoft.com/office/powerpoint/2010/main" val="22873159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6BAD413-9791-48F8-BB9A-B9E0A4302A2C}" type="slidenum">
              <a:rPr lang="en-GB" smtClean="0"/>
              <a:t>9</a:t>
            </a:fld>
            <a:endParaRPr lang="en-GB"/>
          </a:p>
        </p:txBody>
      </p:sp>
    </p:spTree>
    <p:extLst>
      <p:ext uri="{BB962C8B-B14F-4D97-AF65-F5344CB8AC3E}">
        <p14:creationId xmlns:p14="http://schemas.microsoft.com/office/powerpoint/2010/main" val="39388133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6BAD413-9791-48F8-BB9A-B9E0A4302A2C}" type="slidenum">
              <a:rPr lang="en-GB" smtClean="0"/>
              <a:t>14</a:t>
            </a:fld>
            <a:endParaRPr lang="en-GB"/>
          </a:p>
        </p:txBody>
      </p:sp>
    </p:spTree>
    <p:extLst>
      <p:ext uri="{BB962C8B-B14F-4D97-AF65-F5344CB8AC3E}">
        <p14:creationId xmlns:p14="http://schemas.microsoft.com/office/powerpoint/2010/main" val="940298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solidFill>
                <a:srgbClr val="FF0000"/>
              </a:solidFill>
            </a:endParaRPr>
          </a:p>
        </p:txBody>
      </p:sp>
      <p:sp>
        <p:nvSpPr>
          <p:cNvPr id="4" name="Slide Number Placeholder 3"/>
          <p:cNvSpPr>
            <a:spLocks noGrp="1"/>
          </p:cNvSpPr>
          <p:nvPr>
            <p:ph type="sldNum" sz="quarter" idx="10"/>
          </p:nvPr>
        </p:nvSpPr>
        <p:spPr/>
        <p:txBody>
          <a:bodyPr/>
          <a:lstStyle/>
          <a:p>
            <a:fld id="{9267E6CF-5671-4228-82FD-E75B035B4671}" type="slidenum">
              <a:rPr lang="en-GB" smtClean="0"/>
              <a:t>15</a:t>
            </a:fld>
            <a:endParaRPr lang="en-GB"/>
          </a:p>
        </p:txBody>
      </p:sp>
    </p:spTree>
    <p:extLst>
      <p:ext uri="{BB962C8B-B14F-4D97-AF65-F5344CB8AC3E}">
        <p14:creationId xmlns:p14="http://schemas.microsoft.com/office/powerpoint/2010/main" val="7007284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Using a table</a:t>
            </a:r>
          </a:p>
          <a:p>
            <a:r>
              <a:rPr lang="en-GB" dirty="0" smtClean="0"/>
              <a:t>Looking for a pattern</a:t>
            </a:r>
          </a:p>
          <a:p>
            <a:r>
              <a:rPr lang="en-GB" dirty="0" smtClean="0"/>
              <a:t>Working backwards</a:t>
            </a:r>
            <a:endParaRPr lang="en-GB" dirty="0"/>
          </a:p>
        </p:txBody>
      </p:sp>
      <p:sp>
        <p:nvSpPr>
          <p:cNvPr id="4" name="Slide Number Placeholder 3"/>
          <p:cNvSpPr>
            <a:spLocks noGrp="1"/>
          </p:cNvSpPr>
          <p:nvPr>
            <p:ph type="sldNum" sz="quarter" idx="10"/>
          </p:nvPr>
        </p:nvSpPr>
        <p:spPr/>
        <p:txBody>
          <a:bodyPr/>
          <a:lstStyle/>
          <a:p>
            <a:fld id="{36BAD413-9791-48F8-BB9A-B9E0A4302A2C}" type="slidenum">
              <a:rPr lang="en-GB" smtClean="0"/>
              <a:t>16</a:t>
            </a:fld>
            <a:endParaRPr lang="en-GB"/>
          </a:p>
        </p:txBody>
      </p:sp>
    </p:spTree>
    <p:extLst>
      <p:ext uri="{BB962C8B-B14F-4D97-AF65-F5344CB8AC3E}">
        <p14:creationId xmlns:p14="http://schemas.microsoft.com/office/powerpoint/2010/main" val="12384311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6BAD413-9791-48F8-BB9A-B9E0A4302A2C}" type="slidenum">
              <a:rPr lang="en-GB" smtClean="0"/>
              <a:t>21</a:t>
            </a:fld>
            <a:endParaRPr lang="en-GB"/>
          </a:p>
        </p:txBody>
      </p:sp>
    </p:spTree>
    <p:extLst>
      <p:ext uri="{BB962C8B-B14F-4D97-AF65-F5344CB8AC3E}">
        <p14:creationId xmlns:p14="http://schemas.microsoft.com/office/powerpoint/2010/main" val="41538447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6BAD413-9791-48F8-BB9A-B9E0A4302A2C}" type="slidenum">
              <a:rPr lang="en-GB" smtClean="0"/>
              <a:t>23</a:t>
            </a:fld>
            <a:endParaRPr lang="en-GB"/>
          </a:p>
        </p:txBody>
      </p:sp>
    </p:spTree>
    <p:extLst>
      <p:ext uri="{BB962C8B-B14F-4D97-AF65-F5344CB8AC3E}">
        <p14:creationId xmlns:p14="http://schemas.microsoft.com/office/powerpoint/2010/main" val="9397819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F618769-E8F8-4F17-BC04-087F8589EA14}" type="datetimeFigureOut">
              <a:rPr lang="en-GB" smtClean="0"/>
              <a:t>10/03/2020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3502096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F618769-E8F8-4F17-BC04-087F8589EA14}" type="datetimeFigureOut">
              <a:rPr lang="en-GB" smtClean="0"/>
              <a:t>10/03/2020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2486336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618769-E8F8-4F17-BC04-087F8589EA14}" type="datetimeFigureOut">
              <a:rPr lang="en-GB" smtClean="0"/>
              <a:t>10/03/2020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2756832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F618769-E8F8-4F17-BC04-087F8589EA14}" type="datetimeFigureOut">
              <a:rPr lang="en-GB" smtClean="0"/>
              <a:t>10/03/2020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421846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F618769-E8F8-4F17-BC04-087F8589EA14}" type="datetimeFigureOut">
              <a:rPr lang="en-GB" smtClean="0"/>
              <a:t>10/03/2020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2966070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F618769-E8F8-4F17-BC04-087F8589EA14}" type="datetimeFigureOut">
              <a:rPr lang="en-GB" smtClean="0"/>
              <a:t>10/03/2020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349145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618769-E8F8-4F17-BC04-087F8589EA14}" type="datetimeFigureOut">
              <a:rPr lang="en-GB" smtClean="0"/>
              <a:t>10/03/2020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1078878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618769-E8F8-4F17-BC04-087F8589EA14}" type="datetimeFigureOut">
              <a:rPr lang="en-GB" smtClean="0"/>
              <a:t>10/03/2020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4146737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618769-E8F8-4F17-BC04-087F8589EA14}" type="datetimeFigureOut">
              <a:rPr lang="en-GB" smtClean="0"/>
              <a:t>10/03/2020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1111114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F618769-E8F8-4F17-BC04-087F8589EA14}" type="datetimeFigureOut">
              <a:rPr lang="en-GB" smtClean="0"/>
              <a:t>10/03/2020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4105498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F618769-E8F8-4F17-BC04-087F8589EA14}" type="datetimeFigureOut">
              <a:rPr lang="en-GB" smtClean="0"/>
              <a:t>10/03/2020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2165814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618769-E8F8-4F17-BC04-087F8589EA14}" type="datetimeFigureOut">
              <a:rPr lang="en-GB" smtClean="0"/>
              <a:t>10/03/2020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F63E39-E161-473E-B607-69CB691313E9}" type="slidenum">
              <a:rPr lang="en-GB" smtClean="0"/>
              <a:t>‹#›</a:t>
            </a:fld>
            <a:endParaRPr lang="en-GB"/>
          </a:p>
        </p:txBody>
      </p:sp>
    </p:spTree>
    <p:extLst>
      <p:ext uri="{BB962C8B-B14F-4D97-AF65-F5344CB8AC3E}">
        <p14:creationId xmlns:p14="http://schemas.microsoft.com/office/powerpoint/2010/main" val="13662471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image" Target="../media/image10.jpg&amp;ehk=RnCGsg"/><Relationship Id="rId1" Type="http://schemas.openxmlformats.org/officeDocument/2006/relationships/slideLayout" Target="../slideLayouts/slideLayout2.xml"/><Relationship Id="rId4" Type="http://schemas.openxmlformats.org/officeDocument/2006/relationships/hyperlink" Target="http://trucosdemamas.com/do-it-yourself-botes-de-sal-con-tizas-de-colores/"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edu5262.wikispaces.com/Wiki+in+the+Classroom" TargetMode="External"/><Relationship Id="rId2" Type="http://schemas.openxmlformats.org/officeDocument/2006/relationships/image" Target="../media/image11.jpg&amp;ehk=jk2FSs2"/><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www.towntalk.co.uk/subdomains/lib/image.php/296_a.png?image=http://www.penarth.towntalk.co.uk/images_folder/localimg/296_a.png&amp;domain=.co.uk&amp;imageratio=8:6&amp;width=19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476672"/>
            <a:ext cx="3456263" cy="28802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3" name="Rectangle 12"/>
          <p:cNvSpPr/>
          <p:nvPr/>
        </p:nvSpPr>
        <p:spPr>
          <a:xfrm>
            <a:off x="1331640" y="4149080"/>
            <a:ext cx="6840699" cy="1446550"/>
          </a:xfrm>
          <a:prstGeom prst="rect">
            <a:avLst/>
          </a:prstGeom>
        </p:spPr>
        <p:txBody>
          <a:bodyPr wrap="square">
            <a:spAutoFit/>
          </a:bodyPr>
          <a:lstStyle/>
          <a:p>
            <a:pPr algn="ctr"/>
            <a:r>
              <a:rPr lang="en-GB" sz="4400" b="1" dirty="0"/>
              <a:t>Foundation Phase </a:t>
            </a:r>
            <a:r>
              <a:rPr lang="en-GB" sz="4400" b="1" dirty="0" smtClean="0"/>
              <a:t>Numeracy Parent Workshop 2020</a:t>
            </a:r>
            <a:endParaRPr lang="en-GB" sz="4400" dirty="0"/>
          </a:p>
        </p:txBody>
      </p:sp>
    </p:spTree>
    <p:extLst>
      <p:ext uri="{BB962C8B-B14F-4D97-AF65-F5344CB8AC3E}">
        <p14:creationId xmlns:p14="http://schemas.microsoft.com/office/powerpoint/2010/main" val="34024409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88640"/>
            <a:ext cx="8352928" cy="1470025"/>
          </a:xfrm>
        </p:spPr>
        <p:txBody>
          <a:bodyPr/>
          <a:lstStyle/>
          <a:p>
            <a:r>
              <a:rPr lang="en-GB" b="1" dirty="0" smtClean="0"/>
              <a:t>Aim of the session:</a:t>
            </a:r>
            <a:endParaRPr lang="en-GB" b="1" dirty="0"/>
          </a:p>
        </p:txBody>
      </p:sp>
      <p:sp>
        <p:nvSpPr>
          <p:cNvPr id="3" name="Subtitle 2"/>
          <p:cNvSpPr>
            <a:spLocks noGrp="1"/>
          </p:cNvSpPr>
          <p:nvPr>
            <p:ph type="subTitle" idx="1"/>
          </p:nvPr>
        </p:nvSpPr>
        <p:spPr>
          <a:xfrm>
            <a:off x="680019" y="1658664"/>
            <a:ext cx="8064896" cy="3840565"/>
          </a:xfrm>
        </p:spPr>
        <p:txBody>
          <a:bodyPr>
            <a:noAutofit/>
          </a:bodyPr>
          <a:lstStyle/>
          <a:p>
            <a:pPr algn="l"/>
            <a:endParaRPr lang="en-GB" sz="4400" b="1" dirty="0" smtClean="0">
              <a:solidFill>
                <a:schemeClr val="tx1"/>
              </a:solidFill>
            </a:endParaRPr>
          </a:p>
          <a:p>
            <a:r>
              <a:rPr lang="en-GB" sz="4400" b="1" dirty="0" smtClean="0">
                <a:solidFill>
                  <a:schemeClr val="tx1"/>
                </a:solidFill>
              </a:rPr>
              <a:t>To gain an understanding of ‘what’ and ‘how’ we teach Numeracy in our school.</a:t>
            </a:r>
            <a:endParaRPr lang="en-GB" sz="4400" b="1" dirty="0">
              <a:solidFill>
                <a:schemeClr val="tx1"/>
              </a:solidFill>
            </a:endParaRPr>
          </a:p>
          <a:p>
            <a:pPr algn="l"/>
            <a:endParaRPr lang="en-GB" sz="2000" dirty="0">
              <a:solidFill>
                <a:srgbClr val="FF0000"/>
              </a:solidFill>
            </a:endParaRPr>
          </a:p>
          <a:p>
            <a:pPr algn="l"/>
            <a:endParaRPr lang="en-GB" sz="2000" b="1" dirty="0">
              <a:solidFill>
                <a:schemeClr val="tx1"/>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312247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88640"/>
            <a:ext cx="8352928" cy="1470025"/>
          </a:xfrm>
        </p:spPr>
        <p:txBody>
          <a:bodyPr/>
          <a:lstStyle/>
          <a:p>
            <a:r>
              <a:rPr lang="en-GB" b="1" dirty="0" smtClean="0"/>
              <a:t>Numeracy in our schoo</a:t>
            </a:r>
            <a:r>
              <a:rPr lang="en-GB" b="1" dirty="0"/>
              <a:t>l</a:t>
            </a:r>
          </a:p>
        </p:txBody>
      </p:sp>
      <p:sp>
        <p:nvSpPr>
          <p:cNvPr id="3" name="Subtitle 2"/>
          <p:cNvSpPr>
            <a:spLocks noGrp="1"/>
          </p:cNvSpPr>
          <p:nvPr>
            <p:ph type="subTitle" idx="1"/>
          </p:nvPr>
        </p:nvSpPr>
        <p:spPr>
          <a:xfrm>
            <a:off x="680019" y="1658664"/>
            <a:ext cx="8064896" cy="3840565"/>
          </a:xfrm>
        </p:spPr>
        <p:txBody>
          <a:bodyPr>
            <a:noAutofit/>
          </a:bodyPr>
          <a:lstStyle/>
          <a:p>
            <a:pPr marL="342900" indent="-342900" algn="l">
              <a:buFont typeface="Arial" panose="020B0604020202020204" pitchFamily="34" charset="0"/>
              <a:buChar char="•"/>
            </a:pPr>
            <a:r>
              <a:rPr lang="en-GB" sz="2400" b="1" dirty="0" smtClean="0">
                <a:solidFill>
                  <a:schemeClr val="tx1"/>
                </a:solidFill>
              </a:rPr>
              <a:t>We </a:t>
            </a:r>
            <a:r>
              <a:rPr lang="en-GB" sz="2400" b="1" dirty="0">
                <a:solidFill>
                  <a:schemeClr val="tx1"/>
                </a:solidFill>
              </a:rPr>
              <a:t>follow the </a:t>
            </a:r>
            <a:r>
              <a:rPr lang="en-GB" sz="2400" b="1" dirty="0" smtClean="0">
                <a:solidFill>
                  <a:schemeClr val="tx1"/>
                </a:solidFill>
              </a:rPr>
              <a:t>Programmes </a:t>
            </a:r>
            <a:r>
              <a:rPr lang="en-GB" sz="2400" b="1" dirty="0">
                <a:solidFill>
                  <a:schemeClr val="tx1"/>
                </a:solidFill>
              </a:rPr>
              <a:t>of </a:t>
            </a:r>
            <a:r>
              <a:rPr lang="en-GB" sz="2400" b="1" dirty="0" smtClean="0">
                <a:solidFill>
                  <a:schemeClr val="tx1"/>
                </a:solidFill>
              </a:rPr>
              <a:t>Study </a:t>
            </a:r>
            <a:r>
              <a:rPr lang="en-GB" sz="2400" b="1" dirty="0">
                <a:solidFill>
                  <a:schemeClr val="tx1"/>
                </a:solidFill>
              </a:rPr>
              <a:t>that outline the learning for each year group.</a:t>
            </a:r>
          </a:p>
          <a:p>
            <a:pPr marL="342900" indent="-342900" algn="l">
              <a:buFont typeface="Arial" panose="020B0604020202020204" pitchFamily="34" charset="0"/>
              <a:buChar char="•"/>
            </a:pPr>
            <a:r>
              <a:rPr lang="en-GB" sz="2400" b="1" dirty="0">
                <a:solidFill>
                  <a:schemeClr val="tx1"/>
                </a:solidFill>
              </a:rPr>
              <a:t>We don’t use one scheme, we </a:t>
            </a:r>
            <a:r>
              <a:rPr lang="en-GB" sz="2400" b="1" dirty="0" smtClean="0">
                <a:solidFill>
                  <a:schemeClr val="tx1"/>
                </a:solidFill>
              </a:rPr>
              <a:t>use a </a:t>
            </a:r>
            <a:r>
              <a:rPr lang="en-GB" sz="2400" b="1" dirty="0">
                <a:solidFill>
                  <a:schemeClr val="tx1"/>
                </a:solidFill>
              </a:rPr>
              <a:t>variety </a:t>
            </a:r>
            <a:r>
              <a:rPr lang="en-GB" sz="2400" b="1" dirty="0" smtClean="0">
                <a:solidFill>
                  <a:schemeClr val="tx1"/>
                </a:solidFill>
              </a:rPr>
              <a:t>of resources, schemes and programmes, </a:t>
            </a:r>
            <a:r>
              <a:rPr lang="en-GB" sz="2400" b="1" dirty="0">
                <a:solidFill>
                  <a:schemeClr val="tx1"/>
                </a:solidFill>
              </a:rPr>
              <a:t>including practical activities to support learning and </a:t>
            </a:r>
            <a:r>
              <a:rPr lang="en-GB" sz="2400" b="1" dirty="0" smtClean="0">
                <a:solidFill>
                  <a:schemeClr val="tx1"/>
                </a:solidFill>
              </a:rPr>
              <a:t>deepen understanding.</a:t>
            </a:r>
          </a:p>
          <a:p>
            <a:pPr algn="l"/>
            <a:endParaRPr lang="en-GB" sz="2400" b="1" dirty="0">
              <a:solidFill>
                <a:schemeClr val="tx1"/>
              </a:solidFill>
            </a:endParaRPr>
          </a:p>
          <a:p>
            <a:pPr marL="342900" indent="-342900" algn="l">
              <a:buFont typeface="Arial" panose="020B0604020202020204" pitchFamily="34" charset="0"/>
              <a:buChar char="•"/>
            </a:pPr>
            <a:r>
              <a:rPr lang="en-GB" sz="2400" b="1" dirty="0" smtClean="0">
                <a:solidFill>
                  <a:schemeClr val="tx1"/>
                </a:solidFill>
              </a:rPr>
              <a:t>Tapas </a:t>
            </a:r>
            <a:r>
              <a:rPr lang="en-GB" sz="2400" b="1" dirty="0">
                <a:solidFill>
                  <a:schemeClr val="tx1"/>
                </a:solidFill>
              </a:rPr>
              <a:t>is used as our daily mental warm up.</a:t>
            </a:r>
            <a:endParaRPr lang="en-GB" sz="2400" b="1" dirty="0" smtClean="0">
              <a:solidFill>
                <a:schemeClr val="tx1"/>
              </a:solidFill>
            </a:endParaRPr>
          </a:p>
          <a:p>
            <a:pPr marL="342900" indent="-342900" algn="l">
              <a:buFont typeface="Arial" panose="020B0604020202020204" pitchFamily="34" charset="0"/>
              <a:buChar char="•"/>
            </a:pPr>
            <a:r>
              <a:rPr lang="en-GB" sz="2400" b="1" dirty="0" smtClean="0">
                <a:solidFill>
                  <a:schemeClr val="tx1"/>
                </a:solidFill>
              </a:rPr>
              <a:t>Skills, application </a:t>
            </a:r>
            <a:r>
              <a:rPr lang="en-GB" sz="2400" b="1" dirty="0">
                <a:solidFill>
                  <a:schemeClr val="tx1"/>
                </a:solidFill>
              </a:rPr>
              <a:t>and </a:t>
            </a:r>
            <a:r>
              <a:rPr lang="en-GB" sz="2400" b="1" dirty="0" smtClean="0">
                <a:solidFill>
                  <a:schemeClr val="tx1"/>
                </a:solidFill>
              </a:rPr>
              <a:t>reasoning</a:t>
            </a:r>
            <a:r>
              <a:rPr lang="en-GB" sz="2400" b="1" dirty="0">
                <a:solidFill>
                  <a:schemeClr val="tx1"/>
                </a:solidFill>
              </a:rPr>
              <a:t> </a:t>
            </a:r>
            <a:r>
              <a:rPr lang="en-GB" sz="2400" b="1" dirty="0" smtClean="0">
                <a:solidFill>
                  <a:schemeClr val="tx1"/>
                </a:solidFill>
              </a:rPr>
              <a:t>form the elements of our weekly numeracy lessons.</a:t>
            </a:r>
            <a:endParaRPr lang="en-GB" sz="2400" b="1" dirty="0">
              <a:solidFill>
                <a:schemeClr val="tx1"/>
              </a:solidFill>
            </a:endParaRPr>
          </a:p>
          <a:p>
            <a:pPr algn="l"/>
            <a:endParaRPr lang="en-GB" sz="2000" dirty="0">
              <a:solidFill>
                <a:srgbClr val="FF0000"/>
              </a:solidFill>
            </a:endParaRPr>
          </a:p>
          <a:p>
            <a:pPr algn="l"/>
            <a:endParaRPr lang="en-GB" sz="2000" b="1" dirty="0">
              <a:solidFill>
                <a:schemeClr val="tx1"/>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308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88640"/>
            <a:ext cx="8352928" cy="1470025"/>
          </a:xfrm>
        </p:spPr>
        <p:txBody>
          <a:bodyPr/>
          <a:lstStyle/>
          <a:p>
            <a:r>
              <a:rPr lang="en-GB" b="1" dirty="0" smtClean="0"/>
              <a:t>Progression of skills</a:t>
            </a:r>
            <a:endParaRPr lang="en-GB" b="1"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312" y="5622708"/>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p:cNvPicPr>
          <p:nvPr/>
        </p:nvPicPr>
        <p:blipFill>
          <a:blip r:embed="rId4"/>
          <a:stretch>
            <a:fillRect/>
          </a:stretch>
        </p:blipFill>
        <p:spPr>
          <a:xfrm>
            <a:off x="179512" y="1221026"/>
            <a:ext cx="7829550" cy="4895850"/>
          </a:xfrm>
          <a:prstGeom prst="rect">
            <a:avLst/>
          </a:prstGeom>
        </p:spPr>
      </p:pic>
    </p:spTree>
    <p:extLst>
      <p:ext uri="{BB962C8B-B14F-4D97-AF65-F5344CB8AC3E}">
        <p14:creationId xmlns:p14="http://schemas.microsoft.com/office/powerpoint/2010/main" val="14568583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512" y="1304751"/>
            <a:ext cx="8688216" cy="2376264"/>
          </a:xfrm>
          <a:prstGeom prst="rect">
            <a:avLst/>
          </a:prstGeom>
        </p:spPr>
      </p:pic>
      <p:sp>
        <p:nvSpPr>
          <p:cNvPr id="6" name="Rectangle 5"/>
          <p:cNvSpPr/>
          <p:nvPr/>
        </p:nvSpPr>
        <p:spPr>
          <a:xfrm>
            <a:off x="526559" y="4209556"/>
            <a:ext cx="7075636" cy="2062103"/>
          </a:xfrm>
          <a:prstGeom prst="rect">
            <a:avLst/>
          </a:prstGeom>
        </p:spPr>
        <p:txBody>
          <a:bodyPr wrap="square">
            <a:spAutoFit/>
          </a:bodyPr>
          <a:lstStyle/>
          <a:p>
            <a:endParaRPr lang="en-GB" sz="3200" dirty="0" smtClean="0"/>
          </a:p>
          <a:p>
            <a:r>
              <a:rPr lang="en-GB" sz="3200" dirty="0" smtClean="0"/>
              <a:t>It </a:t>
            </a:r>
            <a:r>
              <a:rPr lang="en-GB" sz="3200" dirty="0"/>
              <a:t>is the equivalent of a ‘letters and sounds’ phonics approach for teaching the basic skills of reading. </a:t>
            </a:r>
          </a:p>
        </p:txBody>
      </p:sp>
    </p:spTree>
    <p:extLst>
      <p:ext uri="{BB962C8B-B14F-4D97-AF65-F5344CB8AC3E}">
        <p14:creationId xmlns:p14="http://schemas.microsoft.com/office/powerpoint/2010/main" val="7844102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204956"/>
            <a:ext cx="5472608" cy="5016758"/>
          </a:xfrm>
          <a:prstGeom prst="rect">
            <a:avLst/>
          </a:prstGeom>
        </p:spPr>
        <p:txBody>
          <a:bodyPr wrap="square">
            <a:spAutoFit/>
          </a:bodyPr>
          <a:lstStyle/>
          <a:p>
            <a:r>
              <a:rPr lang="en-GB" sz="3200" dirty="0" smtClean="0"/>
              <a:t>The </a:t>
            </a:r>
            <a:r>
              <a:rPr lang="en-GB" sz="3200" dirty="0"/>
              <a:t>Progress Drives, Drive Progress! Progress Drives are nothing more than a simple sequence of progression.</a:t>
            </a:r>
          </a:p>
          <a:p>
            <a:endParaRPr lang="en-GB" sz="3200" dirty="0" smtClean="0"/>
          </a:p>
          <a:p>
            <a:r>
              <a:rPr lang="en-GB" sz="3200" dirty="0" smtClean="0"/>
              <a:t>It’s </a:t>
            </a:r>
            <a:r>
              <a:rPr lang="en-GB" sz="3200" dirty="0"/>
              <a:t>about thinking my children can do this, so I’m going to get them to do this next, and then I’m going to get them to do that!”</a:t>
            </a:r>
            <a:r>
              <a:rPr lang="en-GB" sz="3200" dirty="0">
                <a:solidFill>
                  <a:prstClr val="black"/>
                </a:solidFill>
              </a:rPr>
              <a:t>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70410" y="0"/>
            <a:ext cx="2873590" cy="6903999"/>
          </a:xfrm>
          <a:prstGeom prst="rect">
            <a:avLst/>
          </a:prstGeom>
        </p:spPr>
      </p:pic>
    </p:spTree>
    <p:extLst>
      <p:ext uri="{BB962C8B-B14F-4D97-AF65-F5344CB8AC3E}">
        <p14:creationId xmlns:p14="http://schemas.microsoft.com/office/powerpoint/2010/main" val="13357505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5536" y="404664"/>
            <a:ext cx="8280920" cy="4031873"/>
          </a:xfrm>
          <a:prstGeom prst="rect">
            <a:avLst/>
          </a:prstGeom>
        </p:spPr>
        <p:txBody>
          <a:bodyPr wrap="square">
            <a:spAutoFit/>
          </a:bodyPr>
          <a:lstStyle/>
          <a:p>
            <a:r>
              <a:rPr lang="en-GB" sz="3200" dirty="0" smtClean="0"/>
              <a:t>In the </a:t>
            </a:r>
            <a:r>
              <a:rPr lang="en-GB" sz="3200" dirty="0"/>
              <a:t>F</a:t>
            </a:r>
            <a:r>
              <a:rPr lang="en-GB" sz="3200" dirty="0" smtClean="0"/>
              <a:t>oundation Phase…</a:t>
            </a:r>
          </a:p>
          <a:p>
            <a:endParaRPr lang="en-GB" sz="3200" dirty="0"/>
          </a:p>
          <a:p>
            <a:r>
              <a:rPr lang="en-GB" sz="3200" dirty="0" smtClean="0"/>
              <a:t>We teach </a:t>
            </a:r>
            <a:r>
              <a:rPr lang="en-GB" sz="3200" dirty="0"/>
              <a:t>through songs, rhymes, dance, story books, role play situations, games, jigsaws, whole class teaching, small group activities, 1:1 support, inside activities, outside activities, </a:t>
            </a:r>
            <a:r>
              <a:rPr lang="en-GB" sz="3200" dirty="0" smtClean="0"/>
              <a:t>learning walls, </a:t>
            </a:r>
            <a:r>
              <a:rPr lang="en-GB" sz="3200" dirty="0"/>
              <a:t>craft activities, iPad and computer programmes and anything else we can think of.</a:t>
            </a: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191266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467544" y="404664"/>
            <a:ext cx="8136904" cy="5262979"/>
          </a:xfrm>
          <a:prstGeom prst="rect">
            <a:avLst/>
          </a:prstGeom>
        </p:spPr>
        <p:txBody>
          <a:bodyPr wrap="square">
            <a:spAutoFit/>
          </a:bodyPr>
          <a:lstStyle/>
          <a:p>
            <a:r>
              <a:rPr lang="en-GB" sz="2800" dirty="0" smtClean="0"/>
              <a:t>We </a:t>
            </a:r>
            <a:r>
              <a:rPr lang="en-GB" sz="2800" dirty="0"/>
              <a:t>strongly believe that whilst children do need to learn through play they also need direct teacher input. We want the children to explore, self discover and be creative in their play but all those features of play have to be built on a knowledge base. You can’t play mermaids if you’ve never seen or heard of a mermaid any more than you can play at shops if you’ve no idea about coins or pennies or counting</a:t>
            </a:r>
            <a:r>
              <a:rPr lang="en-GB" sz="2800" dirty="0" smtClean="0"/>
              <a:t>.</a:t>
            </a:r>
          </a:p>
          <a:p>
            <a:endParaRPr lang="en-GB" sz="2800" dirty="0"/>
          </a:p>
          <a:p>
            <a:r>
              <a:rPr lang="en-GB" sz="2800" dirty="0" smtClean="0"/>
              <a:t>In the first term of Reception, we spend time on learning the correct number formation and conservation of number.</a:t>
            </a:r>
            <a:endParaRPr lang="en-GB" sz="2800" dirty="0"/>
          </a:p>
        </p:txBody>
      </p:sp>
    </p:spTree>
    <p:extLst>
      <p:ext uri="{BB962C8B-B14F-4D97-AF65-F5344CB8AC3E}">
        <p14:creationId xmlns:p14="http://schemas.microsoft.com/office/powerpoint/2010/main" val="20240810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1683" y="777148"/>
            <a:ext cx="8352928" cy="1109985"/>
          </a:xfrm>
        </p:spPr>
        <p:txBody>
          <a:bodyPr>
            <a:normAutofit/>
          </a:bodyPr>
          <a:lstStyle/>
          <a:p>
            <a:r>
              <a:rPr lang="en-GB" b="1" dirty="0" smtClean="0"/>
              <a:t>Tapas</a:t>
            </a:r>
            <a:br>
              <a:rPr lang="en-GB" b="1" dirty="0" smtClean="0"/>
            </a:br>
            <a:r>
              <a:rPr lang="en-GB" sz="2200" b="1" dirty="0" smtClean="0"/>
              <a:t>Teacher, assess, plan, achieve, succeed.</a:t>
            </a:r>
            <a:endParaRPr lang="en-GB" sz="2200" b="1"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Subtitle 2"/>
          <p:cNvSpPr>
            <a:spLocks noGrp="1"/>
          </p:cNvSpPr>
          <p:nvPr>
            <p:ph type="subTitle" idx="1"/>
          </p:nvPr>
        </p:nvSpPr>
        <p:spPr>
          <a:xfrm>
            <a:off x="395536" y="2019345"/>
            <a:ext cx="8064896" cy="4866680"/>
          </a:xfrm>
        </p:spPr>
        <p:txBody>
          <a:bodyPr>
            <a:noAutofit/>
          </a:bodyPr>
          <a:lstStyle/>
          <a:p>
            <a:pPr marL="342900" indent="-342900" algn="l">
              <a:buFont typeface="Arial" panose="020B0604020202020204" pitchFamily="34" charset="0"/>
              <a:buChar char="•"/>
            </a:pPr>
            <a:r>
              <a:rPr lang="en-GB" sz="2000" dirty="0" smtClean="0">
                <a:solidFill>
                  <a:schemeClr val="tx1"/>
                </a:solidFill>
              </a:rPr>
              <a:t>As </a:t>
            </a:r>
            <a:r>
              <a:rPr lang="en-GB" sz="2400" dirty="0">
                <a:solidFill>
                  <a:schemeClr val="tx1"/>
                </a:solidFill>
              </a:rPr>
              <a:t>a school we </a:t>
            </a:r>
            <a:r>
              <a:rPr lang="en-GB" sz="2400" dirty="0" smtClean="0">
                <a:solidFill>
                  <a:schemeClr val="tx1"/>
                </a:solidFill>
              </a:rPr>
              <a:t>invested </a:t>
            </a:r>
            <a:r>
              <a:rPr lang="en-GB" sz="2400" dirty="0">
                <a:solidFill>
                  <a:schemeClr val="tx1"/>
                </a:solidFill>
              </a:rPr>
              <a:t>in whole school training </a:t>
            </a:r>
            <a:r>
              <a:rPr lang="en-GB" sz="2400" dirty="0" smtClean="0">
                <a:solidFill>
                  <a:schemeClr val="tx1"/>
                </a:solidFill>
              </a:rPr>
              <a:t>and key resources that are progressive throughout the school.</a:t>
            </a:r>
            <a:endParaRPr lang="en-GB" sz="2400" dirty="0">
              <a:solidFill>
                <a:schemeClr val="tx1"/>
              </a:solidFill>
            </a:endParaRPr>
          </a:p>
          <a:p>
            <a:pPr marL="342900" indent="-342900" algn="l">
              <a:buFont typeface="Arial" panose="020B0604020202020204" pitchFamily="34" charset="0"/>
              <a:buChar char="•"/>
            </a:pPr>
            <a:r>
              <a:rPr lang="en-GB" sz="2400" dirty="0" smtClean="0">
                <a:solidFill>
                  <a:schemeClr val="tx1"/>
                </a:solidFill>
              </a:rPr>
              <a:t>Teachers plan for a wide range of activities and used them effectively </a:t>
            </a:r>
            <a:r>
              <a:rPr lang="en-GB" sz="2400" dirty="0">
                <a:solidFill>
                  <a:schemeClr val="tx1"/>
                </a:solidFill>
              </a:rPr>
              <a:t>to develop pupils’ mental skills</a:t>
            </a:r>
            <a:r>
              <a:rPr lang="en-GB" sz="2400" dirty="0" smtClean="0">
                <a:solidFill>
                  <a:schemeClr val="tx1"/>
                </a:solidFill>
              </a:rPr>
              <a:t>.</a:t>
            </a:r>
            <a:endParaRPr lang="en-GB" sz="2400" dirty="0">
              <a:solidFill>
                <a:schemeClr val="tx1"/>
              </a:solidFill>
            </a:endParaRPr>
          </a:p>
          <a:p>
            <a:pPr marL="342900" indent="-342900" algn="l">
              <a:buFont typeface="Arial" panose="020B0604020202020204" pitchFamily="34" charset="0"/>
              <a:buChar char="•"/>
            </a:pPr>
            <a:r>
              <a:rPr lang="en-GB" sz="2400" dirty="0">
                <a:solidFill>
                  <a:schemeClr val="tx1"/>
                </a:solidFill>
              </a:rPr>
              <a:t>We need to equip pupils with sufficient strategies to quickly and efficiently derive other facts from them. </a:t>
            </a:r>
          </a:p>
          <a:p>
            <a:pPr marL="342900" indent="-342900" algn="l">
              <a:buFont typeface="Arial" panose="020B0604020202020204" pitchFamily="34" charset="0"/>
              <a:buChar char="•"/>
            </a:pPr>
            <a:r>
              <a:rPr lang="en-GB" sz="2400" dirty="0">
                <a:solidFill>
                  <a:schemeClr val="tx1"/>
                </a:solidFill>
              </a:rPr>
              <a:t>As pupils develop a wider range of known facts, so the range of strategies available to them for deriving facts also grows</a:t>
            </a:r>
            <a:r>
              <a:rPr lang="en-GB" sz="2400" dirty="0" smtClean="0">
                <a:solidFill>
                  <a:schemeClr val="tx1"/>
                </a:solidFill>
              </a:rPr>
              <a:t>.</a:t>
            </a:r>
            <a:endParaRPr lang="en-GB" sz="2400" dirty="0">
              <a:solidFill>
                <a:schemeClr val="tx1"/>
              </a:solidFill>
            </a:endParaRPr>
          </a:p>
          <a:p>
            <a:pPr marL="342900" indent="-342900" algn="l">
              <a:buFont typeface="Arial" panose="020B0604020202020204" pitchFamily="34" charset="0"/>
              <a:buChar char="•"/>
            </a:pPr>
            <a:r>
              <a:rPr lang="en-GB" sz="2400" dirty="0">
                <a:solidFill>
                  <a:schemeClr val="tx1"/>
                </a:solidFill>
              </a:rPr>
              <a:t>This ensures progress and develops understanding so our </a:t>
            </a:r>
            <a:endParaRPr lang="en-GB" sz="2400" dirty="0" smtClean="0">
              <a:solidFill>
                <a:schemeClr val="tx1"/>
              </a:solidFill>
            </a:endParaRPr>
          </a:p>
          <a:p>
            <a:pPr algn="l"/>
            <a:r>
              <a:rPr lang="en-GB" sz="2400" dirty="0" smtClean="0">
                <a:solidFill>
                  <a:schemeClr val="tx1"/>
                </a:solidFill>
              </a:rPr>
              <a:t>      children </a:t>
            </a:r>
            <a:r>
              <a:rPr lang="en-GB" sz="2400" dirty="0">
                <a:solidFill>
                  <a:schemeClr val="tx1"/>
                </a:solidFill>
              </a:rPr>
              <a:t>can be confident and numerate.</a:t>
            </a:r>
          </a:p>
          <a:p>
            <a:pPr marL="342900" indent="-342900" algn="l">
              <a:buFont typeface="Arial" panose="020B0604020202020204" pitchFamily="34" charset="0"/>
              <a:buChar char="•"/>
            </a:pPr>
            <a:endParaRPr lang="en-GB" sz="2400" dirty="0">
              <a:solidFill>
                <a:schemeClr val="tx1"/>
              </a:solidFill>
            </a:endParaRPr>
          </a:p>
        </p:txBody>
      </p:sp>
      <p:sp>
        <p:nvSpPr>
          <p:cNvPr id="4" name="Rectangle 3"/>
          <p:cNvSpPr/>
          <p:nvPr/>
        </p:nvSpPr>
        <p:spPr>
          <a:xfrm>
            <a:off x="395536" y="138181"/>
            <a:ext cx="4572000" cy="1077218"/>
          </a:xfrm>
          <a:prstGeom prst="rect">
            <a:avLst/>
          </a:prstGeom>
        </p:spPr>
        <p:txBody>
          <a:bodyPr>
            <a:spAutoFit/>
          </a:bodyPr>
          <a:lstStyle/>
          <a:p>
            <a:r>
              <a:rPr lang="en-GB" sz="3200" dirty="0"/>
              <a:t>Our Sessions begin </a:t>
            </a:r>
            <a:r>
              <a:rPr lang="en-GB" sz="3200" dirty="0" smtClean="0"/>
              <a:t>with:</a:t>
            </a:r>
            <a:r>
              <a:rPr lang="en-GB" sz="3200" dirty="0"/>
              <a:t/>
            </a:r>
            <a:br>
              <a:rPr lang="en-GB" sz="3200" dirty="0"/>
            </a:br>
            <a:endParaRPr lang="en-GB" sz="3200" dirty="0"/>
          </a:p>
        </p:txBody>
      </p:sp>
    </p:spTree>
    <p:extLst>
      <p:ext uri="{BB962C8B-B14F-4D97-AF65-F5344CB8AC3E}">
        <p14:creationId xmlns:p14="http://schemas.microsoft.com/office/powerpoint/2010/main" val="36261472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12488" b="11292"/>
          <a:stretch/>
        </p:blipFill>
        <p:spPr>
          <a:xfrm rot="10800000">
            <a:off x="568661" y="548679"/>
            <a:ext cx="3415111" cy="1944217"/>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r="9902"/>
          <a:stretch/>
        </p:blipFill>
        <p:spPr>
          <a:xfrm rot="10800000">
            <a:off x="5430708" y="548679"/>
            <a:ext cx="3275856" cy="27157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10258" t="10126" r="9391" b="2896"/>
          <a:stretch/>
        </p:blipFill>
        <p:spPr>
          <a:xfrm rot="10800000">
            <a:off x="554920" y="3195469"/>
            <a:ext cx="3384376" cy="273630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l="-1186" t="17316" r="-1" b="31022"/>
          <a:stretch/>
        </p:blipFill>
        <p:spPr>
          <a:xfrm rot="10800000">
            <a:off x="4499992" y="3959513"/>
            <a:ext cx="4227731" cy="197226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1900655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D477812-3682-4EA6-995D-6CBEED91CCB6}"/>
              </a:ext>
            </a:extLst>
          </p:cNvPr>
          <p:cNvSpPr/>
          <p:nvPr/>
        </p:nvSpPr>
        <p:spPr>
          <a:xfrm>
            <a:off x="323528" y="620688"/>
            <a:ext cx="8136904" cy="1569660"/>
          </a:xfrm>
          <a:prstGeom prst="rect">
            <a:avLst/>
          </a:prstGeom>
        </p:spPr>
        <p:txBody>
          <a:bodyPr wrap="square">
            <a:spAutoFit/>
          </a:bodyPr>
          <a:lstStyle/>
          <a:p>
            <a:r>
              <a:rPr lang="en-GB" sz="3200" dirty="0" smtClean="0"/>
              <a:t>Next we have a teacher led carpet session where new skills and learning are introduced and developed.</a:t>
            </a:r>
            <a:endParaRPr lang="en-GB" sz="3200" dirty="0"/>
          </a:p>
        </p:txBody>
      </p:sp>
      <p:sp>
        <p:nvSpPr>
          <p:cNvPr id="2" name="Rectangle 1"/>
          <p:cNvSpPr/>
          <p:nvPr/>
        </p:nvSpPr>
        <p:spPr>
          <a:xfrm>
            <a:off x="323528" y="2420888"/>
            <a:ext cx="7704856" cy="2554545"/>
          </a:xfrm>
          <a:prstGeom prst="rect">
            <a:avLst/>
          </a:prstGeom>
        </p:spPr>
        <p:txBody>
          <a:bodyPr wrap="square">
            <a:spAutoFit/>
          </a:bodyPr>
          <a:lstStyle/>
          <a:p>
            <a:pPr lvl="0"/>
            <a:r>
              <a:rPr lang="en-GB" sz="3200" dirty="0">
                <a:solidFill>
                  <a:prstClr val="black"/>
                </a:solidFill>
              </a:rPr>
              <a:t>This is followed by </a:t>
            </a:r>
            <a:r>
              <a:rPr lang="en-GB" sz="3200" dirty="0" smtClean="0">
                <a:solidFill>
                  <a:prstClr val="black"/>
                </a:solidFill>
              </a:rPr>
              <a:t>book </a:t>
            </a:r>
            <a:r>
              <a:rPr lang="en-GB" sz="3200" dirty="0">
                <a:solidFill>
                  <a:prstClr val="black"/>
                </a:solidFill>
              </a:rPr>
              <a:t>time. A time to sit down and write and record numbers, practise the newly learnt skills, carry out practical calculations and count with one to one correspondence </a:t>
            </a:r>
            <a:r>
              <a:rPr lang="en-GB" sz="3200" dirty="0" smtClean="0">
                <a:solidFill>
                  <a:prstClr val="black"/>
                </a:solidFill>
              </a:rPr>
              <a:t>etc.</a:t>
            </a:r>
            <a:endParaRPr lang="en-GB" sz="3200" dirty="0">
              <a:solidFill>
                <a:prstClr val="black"/>
              </a:solidFill>
            </a:endParaRPr>
          </a:p>
        </p:txBody>
      </p:sp>
      <p:sp>
        <p:nvSpPr>
          <p:cNvPr id="4" name="Rectangle 3"/>
          <p:cNvSpPr/>
          <p:nvPr/>
        </p:nvSpPr>
        <p:spPr>
          <a:xfrm>
            <a:off x="323528" y="5252366"/>
            <a:ext cx="5760640" cy="1077218"/>
          </a:xfrm>
          <a:prstGeom prst="rect">
            <a:avLst/>
          </a:prstGeom>
        </p:spPr>
        <p:txBody>
          <a:bodyPr wrap="square">
            <a:spAutoFit/>
          </a:bodyPr>
          <a:lstStyle/>
          <a:p>
            <a:r>
              <a:rPr lang="en-GB" sz="3200" dirty="0"/>
              <a:t>Or a chance to practice the </a:t>
            </a:r>
            <a:r>
              <a:rPr lang="en-GB" sz="3200" dirty="0" smtClean="0"/>
              <a:t>skills</a:t>
            </a:r>
          </a:p>
          <a:p>
            <a:r>
              <a:rPr lang="en-GB" sz="3200" dirty="0" smtClean="0"/>
              <a:t>in </a:t>
            </a:r>
            <a:r>
              <a:rPr lang="en-GB" sz="3200" dirty="0"/>
              <a:t>a more practical way. </a:t>
            </a:r>
          </a:p>
        </p:txBody>
      </p:sp>
      <p:pic>
        <p:nvPicPr>
          <p:cNvPr id="6" name="Picture 5" descr="A picture containing indoor&#10;&#10;Description generated with high confidence">
            <a:extLst>
              <a:ext uri="{FF2B5EF4-FFF2-40B4-BE49-F238E27FC236}">
                <a16:creationId xmlns:a16="http://schemas.microsoft.com/office/drawing/2014/main" id="{312A9972-972D-4569-ABA6-6F1E50301CF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 xmlns:a1611="http://schemas.microsoft.com/office/drawing/2016/11/main" r:id="rId4"/>
              </a:ext>
            </a:extLst>
          </a:blip>
          <a:stretch>
            <a:fillRect/>
          </a:stretch>
        </p:blipFill>
        <p:spPr>
          <a:xfrm>
            <a:off x="6300192" y="4975433"/>
            <a:ext cx="2458194" cy="1631084"/>
          </a:xfrm>
          <a:prstGeom prst="rect">
            <a:avLst/>
          </a:prstGeom>
        </p:spPr>
      </p:pic>
    </p:spTree>
    <p:extLst>
      <p:ext uri="{BB962C8B-B14F-4D97-AF65-F5344CB8AC3E}">
        <p14:creationId xmlns:p14="http://schemas.microsoft.com/office/powerpoint/2010/main" val="24516561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9552" y="476672"/>
            <a:ext cx="8136904" cy="2062103"/>
          </a:xfrm>
          <a:prstGeom prst="rect">
            <a:avLst/>
          </a:prstGeom>
        </p:spPr>
        <p:txBody>
          <a:bodyPr wrap="square">
            <a:spAutoFit/>
          </a:bodyPr>
          <a:lstStyle/>
          <a:p>
            <a:r>
              <a:rPr lang="en-GB" sz="3200" dirty="0"/>
              <a:t>Continuous and </a:t>
            </a:r>
            <a:r>
              <a:rPr lang="en-GB" sz="3200" dirty="0" smtClean="0"/>
              <a:t>Enhanced </a:t>
            </a:r>
            <a:r>
              <a:rPr lang="en-GB" sz="3200" dirty="0"/>
              <a:t>activities are provided and ongoing, to allow the children to play and develop the skills they’ve been learning.</a:t>
            </a:r>
          </a:p>
        </p:txBody>
      </p:sp>
      <p:pic>
        <p:nvPicPr>
          <p:cNvPr id="5" name="Picture 4" descr="A picture containing queen&#10;&#10;Description generated with very high confidence">
            <a:extLst>
              <a:ext uri="{FF2B5EF4-FFF2-40B4-BE49-F238E27FC236}">
                <a16:creationId xmlns:a16="http://schemas.microsoft.com/office/drawing/2014/main" id="{52E4244B-EE08-4617-9D20-86B3EAEDDD8E}"/>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 xmlns:a1611="http://schemas.microsoft.com/office/drawing/2016/11/main" r:id="rId3"/>
              </a:ext>
            </a:extLst>
          </a:blip>
          <a:srcRect t="3549" r="1" b="1"/>
          <a:stretch/>
        </p:blipFill>
        <p:spPr>
          <a:xfrm>
            <a:off x="2267744" y="2694097"/>
            <a:ext cx="4469063" cy="3696231"/>
          </a:xfrm>
          <a:prstGeom prst="rect">
            <a:avLst/>
          </a:prstGeom>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737519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Cross Curricular Maths</a:t>
            </a:r>
            <a:endParaRPr lang="en-GB" dirty="0"/>
          </a:p>
        </p:txBody>
      </p:sp>
      <p:sp>
        <p:nvSpPr>
          <p:cNvPr id="3" name="Content Placeholder 2"/>
          <p:cNvSpPr>
            <a:spLocks noGrp="1"/>
          </p:cNvSpPr>
          <p:nvPr>
            <p:ph idx="1"/>
          </p:nvPr>
        </p:nvSpPr>
        <p:spPr>
          <a:xfrm>
            <a:off x="611560" y="1700808"/>
            <a:ext cx="8229600" cy="4525963"/>
          </a:xfrm>
        </p:spPr>
        <p:txBody>
          <a:bodyPr>
            <a:normAutofit/>
          </a:bodyPr>
          <a:lstStyle/>
          <a:p>
            <a:pPr marL="0" indent="0">
              <a:buNone/>
            </a:pPr>
            <a:endParaRPr lang="en-GB" sz="2400" b="1" dirty="0"/>
          </a:p>
          <a:p>
            <a:pPr marL="0" indent="0">
              <a:buNone/>
            </a:pPr>
            <a:endParaRPr lang="en-GB" sz="2400" b="1" dirty="0"/>
          </a:p>
        </p:txBody>
      </p:sp>
      <p:sp>
        <p:nvSpPr>
          <p:cNvPr id="4" name="Rectangle 3"/>
          <p:cNvSpPr/>
          <p:nvPr/>
        </p:nvSpPr>
        <p:spPr>
          <a:xfrm>
            <a:off x="611560" y="1417638"/>
            <a:ext cx="8075240" cy="3711785"/>
          </a:xfrm>
          <a:prstGeom prst="rect">
            <a:avLst/>
          </a:prstGeom>
        </p:spPr>
        <p:txBody>
          <a:bodyPr wrap="square">
            <a:spAutoFit/>
          </a:bodyPr>
          <a:lstStyle/>
          <a:p>
            <a:pPr marL="457200" lvl="0" indent="-457200" algn="just">
              <a:spcBef>
                <a:spcPct val="20000"/>
              </a:spcBef>
              <a:buFont typeface="Arial" panose="020B0604020202020204" pitchFamily="34" charset="0"/>
              <a:buChar char="•"/>
            </a:pPr>
            <a:r>
              <a:rPr lang="en-GB" sz="2400" b="1" dirty="0" smtClean="0">
                <a:solidFill>
                  <a:prstClr val="black"/>
                </a:solidFill>
              </a:rPr>
              <a:t>We apply the skills through a variety of Cross Curricular experience.</a:t>
            </a:r>
          </a:p>
          <a:p>
            <a:pPr marL="457200" lvl="0" indent="-457200" algn="just">
              <a:spcBef>
                <a:spcPct val="20000"/>
              </a:spcBef>
              <a:buFont typeface="Arial" panose="020B0604020202020204" pitchFamily="34" charset="0"/>
              <a:buChar char="•"/>
            </a:pPr>
            <a:endParaRPr lang="en-GB" sz="2400" b="1" dirty="0" smtClean="0">
              <a:solidFill>
                <a:prstClr val="black"/>
              </a:solidFill>
            </a:endParaRPr>
          </a:p>
          <a:p>
            <a:pPr marL="457200" lvl="0" indent="-457200" algn="just">
              <a:spcBef>
                <a:spcPct val="20000"/>
              </a:spcBef>
              <a:buFont typeface="Arial" panose="020B0604020202020204" pitchFamily="34" charset="0"/>
              <a:buChar char="•"/>
            </a:pPr>
            <a:r>
              <a:rPr lang="en-GB" sz="2400" b="1" dirty="0" smtClean="0">
                <a:solidFill>
                  <a:prstClr val="black"/>
                </a:solidFill>
              </a:rPr>
              <a:t>Use </a:t>
            </a:r>
            <a:r>
              <a:rPr lang="en-GB" sz="2400" b="1" dirty="0">
                <a:solidFill>
                  <a:prstClr val="black"/>
                </a:solidFill>
              </a:rPr>
              <a:t>children’s experiences. </a:t>
            </a:r>
          </a:p>
          <a:p>
            <a:pPr lvl="0" algn="just">
              <a:spcBef>
                <a:spcPct val="20000"/>
              </a:spcBef>
            </a:pPr>
            <a:endParaRPr lang="en-GB" sz="2400" dirty="0" smtClean="0">
              <a:solidFill>
                <a:prstClr val="black"/>
              </a:solidFill>
            </a:endParaRPr>
          </a:p>
          <a:p>
            <a:pPr lvl="0" algn="just">
              <a:spcBef>
                <a:spcPct val="20000"/>
              </a:spcBef>
            </a:pPr>
            <a:r>
              <a:rPr lang="en-GB" sz="2400" dirty="0" smtClean="0">
                <a:solidFill>
                  <a:prstClr val="black"/>
                </a:solidFill>
              </a:rPr>
              <a:t>As much </a:t>
            </a:r>
            <a:r>
              <a:rPr lang="en-GB" sz="2400" dirty="0">
                <a:solidFill>
                  <a:prstClr val="black"/>
                </a:solidFill>
              </a:rPr>
              <a:t>as possible, </a:t>
            </a:r>
            <a:r>
              <a:rPr lang="en-GB" sz="2400" dirty="0" smtClean="0">
                <a:solidFill>
                  <a:prstClr val="black"/>
                </a:solidFill>
              </a:rPr>
              <a:t>we base </a:t>
            </a:r>
            <a:r>
              <a:rPr lang="en-GB" sz="2400" dirty="0">
                <a:solidFill>
                  <a:prstClr val="black"/>
                </a:solidFill>
              </a:rPr>
              <a:t>problems on children’s everyday experiences at </a:t>
            </a:r>
            <a:r>
              <a:rPr lang="en-GB" sz="2400" dirty="0" smtClean="0">
                <a:solidFill>
                  <a:prstClr val="black"/>
                </a:solidFill>
              </a:rPr>
              <a:t>school. </a:t>
            </a:r>
            <a:r>
              <a:rPr lang="en-GB" altLang="en-US" sz="2400" dirty="0" smtClean="0">
                <a:solidFill>
                  <a:prstClr val="black"/>
                </a:solidFill>
              </a:rPr>
              <a:t>Plenty </a:t>
            </a:r>
            <a:r>
              <a:rPr lang="en-GB" altLang="en-US" sz="2400" dirty="0">
                <a:solidFill>
                  <a:prstClr val="black"/>
                </a:solidFill>
              </a:rPr>
              <a:t>of experience of maths in ‘real life’ </a:t>
            </a:r>
            <a:r>
              <a:rPr lang="en-GB" altLang="en-US" sz="2400" dirty="0" smtClean="0">
                <a:solidFill>
                  <a:prstClr val="black"/>
                </a:solidFill>
              </a:rPr>
              <a:t>contexts: shopping</a:t>
            </a:r>
            <a:r>
              <a:rPr lang="en-GB" altLang="en-US" sz="2400" dirty="0">
                <a:solidFill>
                  <a:prstClr val="black"/>
                </a:solidFill>
              </a:rPr>
              <a:t>, cooking, reading calendars and </a:t>
            </a:r>
            <a:r>
              <a:rPr lang="en-GB" altLang="en-US" sz="2400" dirty="0" smtClean="0">
                <a:solidFill>
                  <a:prstClr val="black"/>
                </a:solidFill>
              </a:rPr>
              <a:t>timetables enhances and deepens their understanding.</a:t>
            </a:r>
            <a:endParaRPr lang="en-GB" altLang="en-US" sz="2400" dirty="0">
              <a:solidFill>
                <a:prstClr val="black"/>
              </a:solidFill>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84056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88640"/>
            <a:ext cx="8352928" cy="1470025"/>
          </a:xfrm>
        </p:spPr>
        <p:txBody>
          <a:bodyPr/>
          <a:lstStyle/>
          <a:p>
            <a:r>
              <a:rPr lang="en-GB" b="1" dirty="0" smtClean="0"/>
              <a:t>Numerical Reasoning</a:t>
            </a:r>
            <a:endParaRPr lang="en-GB" b="1" dirty="0"/>
          </a:p>
        </p:txBody>
      </p:sp>
      <p:sp>
        <p:nvSpPr>
          <p:cNvPr id="3" name="Subtitle 2"/>
          <p:cNvSpPr>
            <a:spLocks noGrp="1"/>
          </p:cNvSpPr>
          <p:nvPr>
            <p:ph type="subTitle" idx="1"/>
          </p:nvPr>
        </p:nvSpPr>
        <p:spPr>
          <a:xfrm>
            <a:off x="611560" y="1772816"/>
            <a:ext cx="8064896" cy="3240360"/>
          </a:xfrm>
        </p:spPr>
        <p:txBody>
          <a:bodyPr>
            <a:noAutofit/>
          </a:bodyPr>
          <a:lstStyle/>
          <a:p>
            <a:r>
              <a:rPr lang="en-GB" b="1" dirty="0" smtClean="0">
                <a:solidFill>
                  <a:schemeClr val="tx1"/>
                </a:solidFill>
              </a:rPr>
              <a:t>The </a:t>
            </a:r>
            <a:r>
              <a:rPr lang="en-GB" b="1" dirty="0">
                <a:solidFill>
                  <a:schemeClr val="tx1"/>
                </a:solidFill>
              </a:rPr>
              <a:t>ability </a:t>
            </a:r>
            <a:r>
              <a:rPr lang="en-GB" b="1" dirty="0" smtClean="0">
                <a:solidFill>
                  <a:schemeClr val="tx1"/>
                </a:solidFill>
              </a:rPr>
              <a:t>to transfer Mathematical knowledge to a variety of situations is </a:t>
            </a:r>
            <a:r>
              <a:rPr lang="en-GB" b="1" dirty="0">
                <a:solidFill>
                  <a:schemeClr val="tx1"/>
                </a:solidFill>
              </a:rPr>
              <a:t>critical to our children’s </a:t>
            </a:r>
            <a:r>
              <a:rPr lang="en-GB" b="1" dirty="0" smtClean="0">
                <a:solidFill>
                  <a:schemeClr val="tx1"/>
                </a:solidFill>
              </a:rPr>
              <a:t>future. </a:t>
            </a:r>
            <a:endParaRPr lang="en-GB" b="1" dirty="0">
              <a:solidFill>
                <a:schemeClr val="tx1"/>
              </a:solidFill>
            </a:endParaRPr>
          </a:p>
          <a:p>
            <a:endParaRPr lang="en-GB" b="1" dirty="0" smtClean="0">
              <a:solidFill>
                <a:schemeClr val="tx1"/>
              </a:solidFill>
            </a:endParaRPr>
          </a:p>
          <a:p>
            <a:r>
              <a:rPr lang="en-GB" b="1" dirty="0" smtClean="0">
                <a:solidFill>
                  <a:schemeClr val="tx1"/>
                </a:solidFill>
              </a:rPr>
              <a:t>By applying </a:t>
            </a:r>
            <a:r>
              <a:rPr lang="en-GB" b="1" dirty="0">
                <a:solidFill>
                  <a:schemeClr val="tx1"/>
                </a:solidFill>
              </a:rPr>
              <a:t>mathematics </a:t>
            </a:r>
            <a:r>
              <a:rPr lang="en-GB" b="1" dirty="0" smtClean="0">
                <a:solidFill>
                  <a:schemeClr val="tx1"/>
                </a:solidFill>
              </a:rPr>
              <a:t>to </a:t>
            </a:r>
            <a:r>
              <a:rPr lang="en-GB" b="1" dirty="0">
                <a:solidFill>
                  <a:schemeClr val="tx1"/>
                </a:solidFill>
              </a:rPr>
              <a:t>problem solving, children </a:t>
            </a:r>
            <a:r>
              <a:rPr lang="en-GB" b="1" dirty="0" smtClean="0">
                <a:solidFill>
                  <a:schemeClr val="tx1"/>
                </a:solidFill>
              </a:rPr>
              <a:t>begin to understand </a:t>
            </a:r>
            <a:r>
              <a:rPr lang="en-GB" b="1" dirty="0">
                <a:solidFill>
                  <a:schemeClr val="tx1"/>
                </a:solidFill>
              </a:rPr>
              <a:t>why they need to </a:t>
            </a:r>
            <a:r>
              <a:rPr lang="en-GB" b="1" dirty="0" smtClean="0">
                <a:solidFill>
                  <a:schemeClr val="tx1"/>
                </a:solidFill>
              </a:rPr>
              <a:t>know their </a:t>
            </a:r>
            <a:r>
              <a:rPr lang="en-GB" b="1" dirty="0">
                <a:solidFill>
                  <a:schemeClr val="tx1"/>
                </a:solidFill>
              </a:rPr>
              <a:t>basic facts.</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501295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733" y="194430"/>
            <a:ext cx="8270543" cy="689991"/>
          </a:xfrm>
        </p:spPr>
        <p:txBody>
          <a:bodyPr>
            <a:noAutofit/>
          </a:bodyPr>
          <a:lstStyle/>
          <a:p>
            <a:pPr algn="ctr"/>
            <a:r>
              <a:rPr lang="en-GB" b="1" dirty="0" smtClean="0">
                <a:latin typeface="+mn-lt"/>
              </a:rPr>
              <a:t>What is Reasoning?</a:t>
            </a:r>
            <a:endParaRPr lang="en-GB" b="1" dirty="0">
              <a:latin typeface="+mn-lt"/>
            </a:endParaRPr>
          </a:p>
        </p:txBody>
      </p:sp>
      <p:sp>
        <p:nvSpPr>
          <p:cNvPr id="3" name="Rectangle 2"/>
          <p:cNvSpPr/>
          <p:nvPr/>
        </p:nvSpPr>
        <p:spPr>
          <a:xfrm>
            <a:off x="284953" y="1039106"/>
            <a:ext cx="8608101" cy="5632311"/>
          </a:xfrm>
          <a:prstGeom prst="rect">
            <a:avLst/>
          </a:prstGeom>
        </p:spPr>
        <p:txBody>
          <a:bodyPr wrap="square">
            <a:spAutoFit/>
          </a:bodyPr>
          <a:lstStyle/>
          <a:p>
            <a:r>
              <a:rPr lang="en-GB" sz="2000" b="1" dirty="0"/>
              <a:t>Several different questions can be useful in probing learners’ thinking</a:t>
            </a:r>
            <a:r>
              <a:rPr lang="en-GB" sz="2000" b="1" dirty="0" smtClean="0"/>
              <a:t>.</a:t>
            </a:r>
          </a:p>
          <a:p>
            <a:endParaRPr lang="en-GB" sz="2000" b="1" dirty="0"/>
          </a:p>
          <a:p>
            <a:r>
              <a:rPr lang="en-GB" sz="2000" b="1" dirty="0">
                <a:solidFill>
                  <a:srgbClr val="FF0000"/>
                </a:solidFill>
              </a:rPr>
              <a:t>Why do you think that . . . ? </a:t>
            </a:r>
            <a:r>
              <a:rPr lang="en-GB" sz="2000" b="1" dirty="0"/>
              <a:t>	</a:t>
            </a:r>
            <a:r>
              <a:rPr lang="en-GB" sz="2000" b="1" dirty="0" smtClean="0">
                <a:solidFill>
                  <a:srgbClr val="7030A0"/>
                </a:solidFill>
              </a:rPr>
              <a:t>What </a:t>
            </a:r>
            <a:r>
              <a:rPr lang="en-GB" sz="2000" b="1" dirty="0">
                <a:solidFill>
                  <a:srgbClr val="7030A0"/>
                </a:solidFill>
              </a:rPr>
              <a:t>explanation do you think is best . . . ? </a:t>
            </a:r>
          </a:p>
          <a:p>
            <a:pPr>
              <a:buFont typeface="Arial" panose="020B0604020202020204" pitchFamily="34" charset="0"/>
              <a:buChar char="•"/>
            </a:pPr>
            <a:endParaRPr lang="en-GB" sz="2000" b="1" dirty="0" smtClean="0"/>
          </a:p>
          <a:p>
            <a:pPr>
              <a:buFont typeface="Arial" panose="020B0604020202020204" pitchFamily="34" charset="0"/>
              <a:buChar char="•"/>
            </a:pPr>
            <a:endParaRPr lang="en-GB" sz="2000" b="1" dirty="0"/>
          </a:p>
          <a:p>
            <a:r>
              <a:rPr lang="en-GB" sz="2000" b="1" dirty="0">
                <a:solidFill>
                  <a:srgbClr val="00B050"/>
                </a:solidFill>
              </a:rPr>
              <a:t>Can you explain why that is right? </a:t>
            </a:r>
            <a:r>
              <a:rPr lang="en-GB" sz="2000" b="1" dirty="0"/>
              <a:t>		</a:t>
            </a:r>
            <a:r>
              <a:rPr lang="en-GB" sz="2000" b="1" dirty="0" smtClean="0">
                <a:solidFill>
                  <a:srgbClr val="0070C0"/>
                </a:solidFill>
              </a:rPr>
              <a:t>Is </a:t>
            </a:r>
            <a:r>
              <a:rPr lang="en-GB" sz="2000" b="1" dirty="0">
                <a:solidFill>
                  <a:srgbClr val="0070C0"/>
                </a:solidFill>
              </a:rPr>
              <a:t>there another way . . . ? </a:t>
            </a:r>
          </a:p>
          <a:p>
            <a:pPr>
              <a:buFont typeface="Arial" panose="020B0604020202020204" pitchFamily="34" charset="0"/>
              <a:buChar char="•"/>
            </a:pPr>
            <a:endParaRPr lang="en-GB" sz="2000" b="1" dirty="0" smtClean="0"/>
          </a:p>
          <a:p>
            <a:pPr>
              <a:buFont typeface="Arial" panose="020B0604020202020204" pitchFamily="34" charset="0"/>
              <a:buChar char="•"/>
            </a:pPr>
            <a:endParaRPr lang="en-GB" sz="2000" b="1" dirty="0"/>
          </a:p>
          <a:p>
            <a:r>
              <a:rPr lang="en-GB" sz="2000" b="1" dirty="0">
                <a:solidFill>
                  <a:srgbClr val="FFC000"/>
                </a:solidFill>
              </a:rPr>
              <a:t>How do you know? </a:t>
            </a:r>
            <a:r>
              <a:rPr lang="en-GB" sz="2000" b="1" dirty="0"/>
              <a:t>		</a:t>
            </a:r>
            <a:r>
              <a:rPr lang="en-GB" sz="2000" b="1" dirty="0" smtClean="0">
                <a:solidFill>
                  <a:srgbClr val="FF0000"/>
                </a:solidFill>
              </a:rPr>
              <a:t>Have </a:t>
            </a:r>
            <a:r>
              <a:rPr lang="en-GB" sz="2000" b="1" dirty="0">
                <a:solidFill>
                  <a:srgbClr val="FF0000"/>
                </a:solidFill>
              </a:rPr>
              <a:t>you tried all the possible cases? </a:t>
            </a:r>
          </a:p>
          <a:p>
            <a:endParaRPr lang="en-GB" sz="2000" b="1" dirty="0"/>
          </a:p>
          <a:p>
            <a:endParaRPr lang="en-GB" sz="2000" b="1" dirty="0" smtClean="0"/>
          </a:p>
          <a:p>
            <a:r>
              <a:rPr lang="en-GB" sz="2000" b="1" dirty="0" smtClean="0">
                <a:solidFill>
                  <a:srgbClr val="0070C0"/>
                </a:solidFill>
              </a:rPr>
              <a:t>How </a:t>
            </a:r>
            <a:r>
              <a:rPr lang="en-GB" sz="2000" b="1" dirty="0">
                <a:solidFill>
                  <a:srgbClr val="0070C0"/>
                </a:solidFill>
              </a:rPr>
              <a:t>did you reach that conclusion? </a:t>
            </a:r>
            <a:r>
              <a:rPr lang="en-GB" sz="2000" b="1" dirty="0"/>
              <a:t>	</a:t>
            </a:r>
            <a:r>
              <a:rPr lang="en-GB" sz="2000" b="1" dirty="0" smtClean="0">
                <a:solidFill>
                  <a:srgbClr val="FFC000"/>
                </a:solidFill>
              </a:rPr>
              <a:t>Does </a:t>
            </a:r>
            <a:r>
              <a:rPr lang="en-GB" sz="2000" b="1" dirty="0">
                <a:solidFill>
                  <a:srgbClr val="FFC000"/>
                </a:solidFill>
              </a:rPr>
              <a:t>it always work? Why? </a:t>
            </a:r>
          </a:p>
          <a:p>
            <a:endParaRPr lang="en-GB" sz="2000" b="1" dirty="0" smtClean="0"/>
          </a:p>
          <a:p>
            <a:pPr>
              <a:buFont typeface="Arial" panose="020B0604020202020204" pitchFamily="34" charset="0"/>
              <a:buChar char="•"/>
            </a:pPr>
            <a:endParaRPr lang="en-GB" sz="2000" b="1" dirty="0"/>
          </a:p>
          <a:p>
            <a:r>
              <a:rPr lang="en-GB" sz="2000" b="1" dirty="0">
                <a:solidFill>
                  <a:srgbClr val="7030A0"/>
                </a:solidFill>
              </a:rPr>
              <a:t>What might explain that . . . ? </a:t>
            </a:r>
            <a:r>
              <a:rPr lang="en-GB" sz="2000" b="1" dirty="0"/>
              <a:t>		</a:t>
            </a:r>
            <a:r>
              <a:rPr lang="en-GB" sz="2000" b="1" dirty="0" smtClean="0">
                <a:solidFill>
                  <a:srgbClr val="00B050"/>
                </a:solidFill>
              </a:rPr>
              <a:t>How </a:t>
            </a:r>
            <a:r>
              <a:rPr lang="en-GB" sz="2000" b="1" dirty="0">
                <a:solidFill>
                  <a:srgbClr val="00B050"/>
                </a:solidFill>
              </a:rPr>
              <a:t>is that possible? </a:t>
            </a:r>
          </a:p>
          <a:p>
            <a:pPr>
              <a:buFont typeface="Arial" panose="020B0604020202020204" pitchFamily="34" charset="0"/>
              <a:buChar char="•"/>
            </a:pPr>
            <a:endParaRPr lang="en-GB" sz="2000" b="1" dirty="0" smtClean="0"/>
          </a:p>
          <a:p>
            <a:pPr>
              <a:buFont typeface="Arial" panose="020B0604020202020204" pitchFamily="34" charset="0"/>
              <a:buChar char="•"/>
            </a:pPr>
            <a:endParaRPr lang="en-GB" sz="2000" b="1" dirty="0" smtClean="0"/>
          </a:p>
          <a:p>
            <a:r>
              <a:rPr lang="en-GB" sz="2000" b="1" dirty="0" smtClean="0">
                <a:solidFill>
                  <a:srgbClr val="FF0000"/>
                </a:solidFill>
              </a:rPr>
              <a:t>Can </a:t>
            </a:r>
            <a:r>
              <a:rPr lang="en-GB" sz="2000" b="1" dirty="0">
                <a:solidFill>
                  <a:srgbClr val="FF0000"/>
                </a:solidFill>
              </a:rPr>
              <a:t>you show me . . . ? </a:t>
            </a:r>
            <a:r>
              <a:rPr lang="en-GB" sz="2000" b="1" dirty="0" smtClean="0"/>
              <a:t>			</a:t>
            </a:r>
            <a:r>
              <a:rPr lang="en-GB" sz="2000" b="1" dirty="0" smtClean="0">
                <a:solidFill>
                  <a:srgbClr val="0070C0"/>
                </a:solidFill>
              </a:rPr>
              <a:t>What </a:t>
            </a:r>
            <a:r>
              <a:rPr lang="en-GB" sz="2000" b="1" dirty="0">
                <a:solidFill>
                  <a:srgbClr val="0070C0"/>
                </a:solidFill>
              </a:rPr>
              <a:t>do you notice when . . . ?</a:t>
            </a:r>
          </a:p>
        </p:txBody>
      </p:sp>
    </p:spTree>
    <p:extLst>
      <p:ext uri="{BB962C8B-B14F-4D97-AF65-F5344CB8AC3E}">
        <p14:creationId xmlns:p14="http://schemas.microsoft.com/office/powerpoint/2010/main" val="15873332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476672"/>
            <a:ext cx="8597424" cy="1296144"/>
          </a:xfrm>
        </p:spPr>
        <p:txBody>
          <a:bodyPr>
            <a:noAutofit/>
          </a:bodyPr>
          <a:lstStyle/>
          <a:p>
            <a:r>
              <a:rPr lang="en-GB" b="1" dirty="0" smtClean="0"/>
              <a:t>Different types of problem solving:</a:t>
            </a:r>
            <a:endParaRPr lang="en-GB" b="1" dirty="0"/>
          </a:p>
        </p:txBody>
      </p:sp>
      <p:sp>
        <p:nvSpPr>
          <p:cNvPr id="3" name="Subtitle 2"/>
          <p:cNvSpPr>
            <a:spLocks noGrp="1"/>
          </p:cNvSpPr>
          <p:nvPr>
            <p:ph type="subTitle" idx="1"/>
          </p:nvPr>
        </p:nvSpPr>
        <p:spPr>
          <a:xfrm>
            <a:off x="539552" y="1628800"/>
            <a:ext cx="8064896" cy="4176464"/>
          </a:xfrm>
        </p:spPr>
        <p:txBody>
          <a:bodyPr>
            <a:normAutofit/>
          </a:bodyPr>
          <a:lstStyle/>
          <a:p>
            <a:pPr algn="just"/>
            <a:r>
              <a:rPr lang="en-GB" b="1" dirty="0">
                <a:solidFill>
                  <a:schemeClr val="tx1"/>
                </a:solidFill>
              </a:rPr>
              <a:t>● </a:t>
            </a:r>
            <a:r>
              <a:rPr lang="en-GB" b="1" dirty="0" smtClean="0">
                <a:solidFill>
                  <a:schemeClr val="tx1"/>
                </a:solidFill>
              </a:rPr>
              <a:t>Using equipment and acting out</a:t>
            </a:r>
            <a:endParaRPr lang="en-GB" b="1" dirty="0">
              <a:solidFill>
                <a:schemeClr val="tx1"/>
              </a:solidFill>
            </a:endParaRPr>
          </a:p>
          <a:p>
            <a:pPr algn="just"/>
            <a:r>
              <a:rPr lang="en-GB" b="1" dirty="0" smtClean="0">
                <a:solidFill>
                  <a:schemeClr val="tx1"/>
                </a:solidFill>
              </a:rPr>
              <a:t>● Drawing a picture</a:t>
            </a:r>
            <a:endParaRPr lang="en-GB" b="1" dirty="0">
              <a:solidFill>
                <a:schemeClr val="tx1"/>
              </a:solidFill>
            </a:endParaRPr>
          </a:p>
          <a:p>
            <a:pPr algn="just"/>
            <a:r>
              <a:rPr lang="en-GB" b="1" dirty="0" smtClean="0">
                <a:solidFill>
                  <a:schemeClr val="tx1"/>
                </a:solidFill>
              </a:rPr>
              <a:t>● Finding all the possibilities</a:t>
            </a:r>
            <a:endParaRPr lang="en-GB" b="1" dirty="0">
              <a:solidFill>
                <a:schemeClr val="tx1"/>
              </a:solidFill>
            </a:endParaRPr>
          </a:p>
          <a:p>
            <a:pPr algn="just"/>
            <a:r>
              <a:rPr lang="en-GB" b="1" dirty="0">
                <a:solidFill>
                  <a:schemeClr val="tx1"/>
                </a:solidFill>
              </a:rPr>
              <a:t>● </a:t>
            </a:r>
            <a:r>
              <a:rPr lang="en-GB" b="1" dirty="0" smtClean="0">
                <a:solidFill>
                  <a:schemeClr val="tx1"/>
                </a:solidFill>
              </a:rPr>
              <a:t>Logical reasoning</a:t>
            </a:r>
          </a:p>
          <a:p>
            <a:pPr algn="just"/>
            <a:r>
              <a:rPr lang="en-GB" b="1" dirty="0">
                <a:solidFill>
                  <a:schemeClr val="tx1"/>
                </a:solidFill>
              </a:rPr>
              <a:t>● </a:t>
            </a:r>
            <a:r>
              <a:rPr lang="en-GB" b="1" dirty="0" smtClean="0">
                <a:solidFill>
                  <a:schemeClr val="tx1"/>
                </a:solidFill>
              </a:rPr>
              <a:t>Working backwards</a:t>
            </a:r>
          </a:p>
          <a:p>
            <a:pPr algn="just"/>
            <a:r>
              <a:rPr lang="en-GB" b="1" dirty="0">
                <a:solidFill>
                  <a:schemeClr val="tx1"/>
                </a:solidFill>
              </a:rPr>
              <a:t>● </a:t>
            </a:r>
            <a:r>
              <a:rPr lang="en-GB" b="1" dirty="0" smtClean="0">
                <a:solidFill>
                  <a:schemeClr val="tx1"/>
                </a:solidFill>
              </a:rPr>
              <a:t>Open ended problems</a:t>
            </a:r>
            <a:endParaRPr lang="en-GB" b="1" dirty="0">
              <a:solidFill>
                <a:schemeClr val="tx1"/>
              </a:solidFill>
            </a:endParaRPr>
          </a:p>
          <a:p>
            <a:pPr algn="just"/>
            <a:endParaRPr lang="en-GB" b="1" dirty="0">
              <a:solidFill>
                <a:schemeClr val="tx1"/>
              </a:solidFill>
            </a:endParaRPr>
          </a:p>
          <a:p>
            <a:pPr algn="just"/>
            <a:endParaRPr lang="en-GB" b="1" dirty="0" smtClean="0">
              <a:solidFill>
                <a:schemeClr val="tx1"/>
              </a:solidFill>
            </a:endParaRPr>
          </a:p>
          <a:p>
            <a:pPr algn="just"/>
            <a:endParaRPr lang="en-GB" b="1" dirty="0">
              <a:solidFill>
                <a:schemeClr val="tx1"/>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2968" y="4581128"/>
            <a:ext cx="3347984" cy="20475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908967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r="939"/>
          <a:stretch/>
        </p:blipFill>
        <p:spPr>
          <a:xfrm>
            <a:off x="262579" y="1628800"/>
            <a:ext cx="8640960" cy="4707355"/>
          </a:xfrm>
          <a:prstGeom prst="rect">
            <a:avLst/>
          </a:prstGeom>
        </p:spPr>
      </p:pic>
      <p:sp>
        <p:nvSpPr>
          <p:cNvPr id="3" name="TextBox 2"/>
          <p:cNvSpPr txBox="1"/>
          <p:nvPr/>
        </p:nvSpPr>
        <p:spPr>
          <a:xfrm>
            <a:off x="755576" y="188640"/>
            <a:ext cx="8136904" cy="1323439"/>
          </a:xfrm>
          <a:prstGeom prst="rect">
            <a:avLst/>
          </a:prstGeom>
          <a:noFill/>
        </p:spPr>
        <p:txBody>
          <a:bodyPr wrap="square" rtlCol="0">
            <a:spAutoFit/>
          </a:bodyPr>
          <a:lstStyle/>
          <a:p>
            <a:pPr algn="ctr"/>
            <a:r>
              <a:rPr lang="en-GB" sz="4000" b="1" dirty="0" smtClean="0"/>
              <a:t>Model used throughout school to support reasoning &amp; problem solving </a:t>
            </a:r>
            <a:endParaRPr lang="en-GB" sz="4000" b="1" dirty="0"/>
          </a:p>
        </p:txBody>
      </p:sp>
    </p:spTree>
    <p:extLst>
      <p:ext uri="{BB962C8B-B14F-4D97-AF65-F5344CB8AC3E}">
        <p14:creationId xmlns:p14="http://schemas.microsoft.com/office/powerpoint/2010/main" val="5990039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1560" y="332656"/>
            <a:ext cx="4752528" cy="584775"/>
          </a:xfrm>
          <a:prstGeom prst="rect">
            <a:avLst/>
          </a:prstGeom>
        </p:spPr>
        <p:txBody>
          <a:bodyPr wrap="square">
            <a:spAutoFit/>
          </a:bodyPr>
          <a:lstStyle/>
          <a:p>
            <a:r>
              <a:rPr lang="en-GB" sz="3200" b="1" dirty="0" smtClean="0"/>
              <a:t>Year 2 Reasoning</a:t>
            </a:r>
            <a:endParaRPr lang="en-GB" sz="3200" dirty="0"/>
          </a:p>
        </p:txBody>
      </p:sp>
      <p:pic>
        <p:nvPicPr>
          <p:cNvPr id="3" name="Picture 2"/>
          <p:cNvPicPr>
            <a:picLocks noChangeAspect="1"/>
          </p:cNvPicPr>
          <p:nvPr/>
        </p:nvPicPr>
        <p:blipFill>
          <a:blip r:embed="rId2"/>
          <a:stretch>
            <a:fillRect/>
          </a:stretch>
        </p:blipFill>
        <p:spPr>
          <a:xfrm>
            <a:off x="616278" y="1196752"/>
            <a:ext cx="5900237" cy="4866619"/>
          </a:xfrm>
          <a:prstGeom prst="rect">
            <a:avLst/>
          </a:prstGeom>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82999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1560" y="332656"/>
            <a:ext cx="2376264" cy="400110"/>
          </a:xfrm>
          <a:prstGeom prst="rect">
            <a:avLst/>
          </a:prstGeom>
        </p:spPr>
        <p:txBody>
          <a:bodyPr wrap="square">
            <a:spAutoFit/>
          </a:bodyPr>
          <a:lstStyle/>
          <a:p>
            <a:r>
              <a:rPr lang="en-GB" sz="2000" b="1" dirty="0" smtClean="0">
                <a:solidFill>
                  <a:srgbClr val="7030A0"/>
                </a:solidFill>
              </a:rPr>
              <a:t>Year 2 Reasoning</a:t>
            </a:r>
            <a:endParaRPr lang="en-GB" sz="2000" dirty="0"/>
          </a:p>
        </p:txBody>
      </p:sp>
      <p:pic>
        <p:nvPicPr>
          <p:cNvPr id="5" name="Picture 4"/>
          <p:cNvPicPr>
            <a:picLocks noChangeAspect="1"/>
          </p:cNvPicPr>
          <p:nvPr/>
        </p:nvPicPr>
        <p:blipFill rotWithShape="1">
          <a:blip r:embed="rId2"/>
          <a:srcRect b="12548"/>
          <a:stretch/>
        </p:blipFill>
        <p:spPr>
          <a:xfrm rot="10800000">
            <a:off x="611560" y="1196752"/>
            <a:ext cx="6354840" cy="4320480"/>
          </a:xfrm>
          <a:prstGeom prst="rect">
            <a:avLst/>
          </a:prstGeom>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17466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rot="16200000">
            <a:off x="1373568" y="1298840"/>
            <a:ext cx="6396863" cy="4176464"/>
          </a:xfrm>
          <a:prstGeom prst="rect">
            <a:avLst/>
          </a:prstGeom>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68988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99391"/>
            <a:ext cx="7772400" cy="1224136"/>
          </a:xfrm>
        </p:spPr>
        <p:txBody>
          <a:bodyPr>
            <a:normAutofit fontScale="90000"/>
          </a:bodyPr>
          <a:lstStyle/>
          <a:p>
            <a:r>
              <a:rPr lang="en-GB" b="1" dirty="0" smtClean="0">
                <a:solidFill>
                  <a:srgbClr val="7030A0"/>
                </a:solidFill>
              </a:rPr>
              <a:t>How Can Parents with Reasoning?</a:t>
            </a:r>
            <a:endParaRPr lang="en-GB" b="1" dirty="0">
              <a:solidFill>
                <a:srgbClr val="7030A0"/>
              </a:solidFill>
            </a:endParaRPr>
          </a:p>
        </p:txBody>
      </p:sp>
      <p:sp>
        <p:nvSpPr>
          <p:cNvPr id="3" name="Subtitle 2"/>
          <p:cNvSpPr>
            <a:spLocks noGrp="1"/>
          </p:cNvSpPr>
          <p:nvPr>
            <p:ph type="subTitle" idx="1"/>
          </p:nvPr>
        </p:nvSpPr>
        <p:spPr>
          <a:xfrm>
            <a:off x="450132" y="1052736"/>
            <a:ext cx="8424936" cy="4824536"/>
          </a:xfrm>
        </p:spPr>
        <p:txBody>
          <a:bodyPr>
            <a:normAutofit fontScale="92500" lnSpcReduction="20000"/>
          </a:bodyPr>
          <a:lstStyle/>
          <a:p>
            <a:pPr marL="457200" indent="-457200" algn="just">
              <a:buFont typeface="Arial" panose="020B0604020202020204" pitchFamily="34" charset="0"/>
              <a:buChar char="•"/>
            </a:pPr>
            <a:r>
              <a:rPr lang="en-GB" sz="3400" b="1" dirty="0" smtClean="0">
                <a:solidFill>
                  <a:schemeClr val="tx1"/>
                </a:solidFill>
              </a:rPr>
              <a:t>Provide </a:t>
            </a:r>
            <a:r>
              <a:rPr lang="en-GB" sz="3400" b="1" dirty="0">
                <a:solidFill>
                  <a:schemeClr val="tx1"/>
                </a:solidFill>
              </a:rPr>
              <a:t>time and talk about problem solving. </a:t>
            </a:r>
          </a:p>
          <a:p>
            <a:pPr algn="just"/>
            <a:r>
              <a:rPr lang="en-GB" sz="2800" dirty="0">
                <a:solidFill>
                  <a:schemeClr val="tx1"/>
                </a:solidFill>
              </a:rPr>
              <a:t>Be patient with your child. Let them work at their own pace. Talk, talk, talk! </a:t>
            </a:r>
            <a:r>
              <a:rPr lang="en-GB" altLang="en-US" sz="2800" dirty="0">
                <a:solidFill>
                  <a:schemeClr val="tx1"/>
                </a:solidFill>
              </a:rPr>
              <a:t>Encouraging children to explain what they are doing at different stages of a calculation and to estimate answers first. </a:t>
            </a:r>
            <a:r>
              <a:rPr lang="en-GB" sz="2800" dirty="0">
                <a:solidFill>
                  <a:schemeClr val="tx1"/>
                </a:solidFill>
              </a:rPr>
              <a:t>Talk about options, strategies and ideas for problem solving.</a:t>
            </a:r>
            <a:r>
              <a:rPr lang="en-GB" altLang="en-US" sz="2800" dirty="0">
                <a:solidFill>
                  <a:schemeClr val="tx1"/>
                </a:solidFill>
              </a:rPr>
              <a:t> </a:t>
            </a:r>
          </a:p>
          <a:p>
            <a:pPr algn="just"/>
            <a:endParaRPr lang="en-GB" sz="2800" b="1" dirty="0" smtClean="0">
              <a:solidFill>
                <a:schemeClr val="tx1"/>
              </a:solidFill>
            </a:endParaRPr>
          </a:p>
          <a:p>
            <a:pPr marL="457200" indent="-457200" algn="just">
              <a:buFont typeface="Arial" panose="020B0604020202020204" pitchFamily="34" charset="0"/>
              <a:buChar char="•"/>
            </a:pPr>
            <a:r>
              <a:rPr lang="en-GB" sz="3400" b="1" dirty="0" smtClean="0">
                <a:solidFill>
                  <a:schemeClr val="tx1"/>
                </a:solidFill>
              </a:rPr>
              <a:t>Use children’s </a:t>
            </a:r>
            <a:r>
              <a:rPr lang="en-GB" sz="3400" b="1" dirty="0">
                <a:solidFill>
                  <a:schemeClr val="tx1"/>
                </a:solidFill>
              </a:rPr>
              <a:t>experiences. </a:t>
            </a:r>
          </a:p>
          <a:p>
            <a:pPr algn="just"/>
            <a:r>
              <a:rPr lang="en-GB" sz="2800" dirty="0" smtClean="0">
                <a:solidFill>
                  <a:schemeClr val="tx1"/>
                </a:solidFill>
              </a:rPr>
              <a:t>As </a:t>
            </a:r>
            <a:r>
              <a:rPr lang="en-GB" sz="2800" dirty="0">
                <a:solidFill>
                  <a:schemeClr val="tx1"/>
                </a:solidFill>
              </a:rPr>
              <a:t>often as possible, base problems on children’s </a:t>
            </a:r>
            <a:r>
              <a:rPr lang="en-GB" sz="2800" dirty="0" smtClean="0">
                <a:solidFill>
                  <a:schemeClr val="tx1"/>
                </a:solidFill>
              </a:rPr>
              <a:t>everyday experiences </a:t>
            </a:r>
            <a:r>
              <a:rPr lang="en-GB" sz="2800" dirty="0">
                <a:solidFill>
                  <a:schemeClr val="tx1"/>
                </a:solidFill>
              </a:rPr>
              <a:t>at school and at home</a:t>
            </a:r>
            <a:r>
              <a:rPr lang="en-GB" sz="2800" dirty="0" smtClean="0">
                <a:solidFill>
                  <a:schemeClr val="tx1"/>
                </a:solidFill>
              </a:rPr>
              <a:t>.</a:t>
            </a:r>
            <a:r>
              <a:rPr lang="en-GB" altLang="en-US" sz="2800" dirty="0">
                <a:solidFill>
                  <a:schemeClr val="tx1"/>
                </a:solidFill>
              </a:rPr>
              <a:t> Plenty of experience of maths in ‘real life’ contexts: board games, shopping, cooking, reading calendars and timetables</a:t>
            </a:r>
            <a:r>
              <a:rPr lang="en-GB" altLang="en-US" sz="2800" dirty="0" smtClean="0">
                <a:solidFill>
                  <a:schemeClr val="tx1"/>
                </a:solidFill>
              </a:rPr>
              <a:t>.</a:t>
            </a:r>
          </a:p>
          <a:p>
            <a:pPr algn="just"/>
            <a:endParaRPr lang="en-GB" altLang="en-US" sz="2800" dirty="0">
              <a:solidFill>
                <a:schemeClr val="tx1"/>
              </a:solidFill>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111964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3370" y="457327"/>
            <a:ext cx="8229600" cy="1143000"/>
          </a:xfrm>
        </p:spPr>
        <p:txBody>
          <a:bodyPr>
            <a:noAutofit/>
          </a:bodyPr>
          <a:lstStyle/>
          <a:p>
            <a:r>
              <a:rPr lang="en-GB" dirty="0"/>
              <a:t/>
            </a:r>
            <a:br>
              <a:rPr lang="en-GB" dirty="0"/>
            </a:br>
            <a:endParaRPr lang="en-GB" dirty="0"/>
          </a:p>
        </p:txBody>
      </p:sp>
      <p:sp>
        <p:nvSpPr>
          <p:cNvPr id="5" name="Thought Bubble: Cloud 1">
            <a:extLst>
              <a:ext uri="{FF2B5EF4-FFF2-40B4-BE49-F238E27FC236}">
                <a16:creationId xmlns:a16="http://schemas.microsoft.com/office/drawing/2014/main" id="{F1BEA5C9-8C96-4E8B-BF85-9DB3D12E07D4}"/>
              </a:ext>
            </a:extLst>
          </p:cNvPr>
          <p:cNvSpPr/>
          <p:nvPr/>
        </p:nvSpPr>
        <p:spPr>
          <a:xfrm>
            <a:off x="657832" y="836712"/>
            <a:ext cx="7565014" cy="3700880"/>
          </a:xfrm>
          <a:prstGeom prst="cloudCallout">
            <a:avLst>
              <a:gd name="adj1" fmla="val -30654"/>
              <a:gd name="adj2" fmla="val 82979"/>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D9CBDCA1-4635-4D32-8FFF-64E93AB0C63F}"/>
              </a:ext>
            </a:extLst>
          </p:cNvPr>
          <p:cNvSpPr/>
          <p:nvPr/>
        </p:nvSpPr>
        <p:spPr>
          <a:xfrm>
            <a:off x="1573615" y="1717656"/>
            <a:ext cx="6616764" cy="1938992"/>
          </a:xfrm>
          <a:prstGeom prst="rect">
            <a:avLst/>
          </a:prstGeom>
        </p:spPr>
        <p:txBody>
          <a:bodyPr wrap="square">
            <a:spAutoFit/>
          </a:bodyPr>
          <a:lstStyle/>
          <a:p>
            <a:r>
              <a:rPr lang="en-GB" sz="4000" dirty="0" smtClean="0">
                <a:solidFill>
                  <a:prstClr val="black"/>
                </a:solidFill>
              </a:rPr>
              <a:t>Is </a:t>
            </a:r>
            <a:r>
              <a:rPr lang="en-GB" sz="4000" dirty="0">
                <a:solidFill>
                  <a:prstClr val="black"/>
                </a:solidFill>
              </a:rPr>
              <a:t>there anything else we can do to help our children love numbers and </a:t>
            </a:r>
            <a:r>
              <a:rPr lang="en-GB" sz="4000" dirty="0" smtClean="0">
                <a:solidFill>
                  <a:prstClr val="black"/>
                </a:solidFill>
              </a:rPr>
              <a:t>Math? </a:t>
            </a:r>
            <a:endParaRPr lang="en-GB" dirty="0"/>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0587779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Subtitle 2"/>
          <p:cNvSpPr>
            <a:spLocks noGrp="1"/>
          </p:cNvSpPr>
          <p:nvPr>
            <p:ph type="subTitle" idx="1"/>
          </p:nvPr>
        </p:nvSpPr>
        <p:spPr>
          <a:xfrm>
            <a:off x="251520" y="332656"/>
            <a:ext cx="8424936" cy="6696744"/>
          </a:xfrm>
        </p:spPr>
        <p:txBody>
          <a:bodyPr>
            <a:noAutofit/>
          </a:bodyPr>
          <a:lstStyle/>
          <a:p>
            <a:pPr algn="l"/>
            <a:r>
              <a:rPr lang="en-GB" altLang="en-US" dirty="0" smtClean="0">
                <a:solidFill>
                  <a:schemeClr val="tx1"/>
                </a:solidFill>
              </a:rPr>
              <a:t>Regularly </a:t>
            </a:r>
            <a:r>
              <a:rPr lang="en-GB" altLang="en-US" dirty="0">
                <a:solidFill>
                  <a:schemeClr val="tx1"/>
                </a:solidFill>
              </a:rPr>
              <a:t>practice </a:t>
            </a:r>
            <a:r>
              <a:rPr lang="en-GB" altLang="en-US" dirty="0" smtClean="0">
                <a:solidFill>
                  <a:schemeClr val="tx1"/>
                </a:solidFill>
              </a:rPr>
              <a:t>number facts.</a:t>
            </a:r>
            <a:endParaRPr lang="en-GB" altLang="en-US" dirty="0">
              <a:solidFill>
                <a:schemeClr val="tx1"/>
              </a:solidFill>
            </a:endParaRPr>
          </a:p>
          <a:p>
            <a:pPr algn="l"/>
            <a:endParaRPr lang="en-GB" dirty="0" smtClean="0">
              <a:solidFill>
                <a:schemeClr val="tx1"/>
              </a:solidFill>
            </a:endParaRPr>
          </a:p>
          <a:p>
            <a:pPr algn="l"/>
            <a:r>
              <a:rPr lang="en-GB" dirty="0" smtClean="0">
                <a:solidFill>
                  <a:schemeClr val="tx1"/>
                </a:solidFill>
              </a:rPr>
              <a:t>Reinforce </a:t>
            </a:r>
            <a:r>
              <a:rPr lang="en-GB" dirty="0">
                <a:solidFill>
                  <a:schemeClr val="tx1"/>
                </a:solidFill>
              </a:rPr>
              <a:t>risk taking and reward perseverance. </a:t>
            </a:r>
            <a:r>
              <a:rPr lang="en-GB" dirty="0" smtClean="0">
                <a:solidFill>
                  <a:schemeClr val="tx1"/>
                </a:solidFill>
              </a:rPr>
              <a:t>Instant </a:t>
            </a:r>
            <a:r>
              <a:rPr lang="en-GB" dirty="0">
                <a:solidFill>
                  <a:schemeClr val="tx1"/>
                </a:solidFill>
              </a:rPr>
              <a:t>success is not always possible in problem solving. Children need a great deal of security to risk being wrong. </a:t>
            </a:r>
            <a:r>
              <a:rPr lang="en-GB" dirty="0" smtClean="0">
                <a:solidFill>
                  <a:schemeClr val="tx1"/>
                </a:solidFill>
              </a:rPr>
              <a:t>Encourage </a:t>
            </a:r>
            <a:r>
              <a:rPr lang="en-GB" dirty="0">
                <a:solidFill>
                  <a:schemeClr val="tx1"/>
                </a:solidFill>
              </a:rPr>
              <a:t>children to keep trying by asking them questions that will lead them in the right direction. </a:t>
            </a:r>
            <a:endParaRPr lang="en-GB" dirty="0" smtClean="0">
              <a:solidFill>
                <a:schemeClr val="tx1"/>
              </a:solidFill>
            </a:endParaRPr>
          </a:p>
          <a:p>
            <a:pPr marL="342900" indent="-342900" algn="l">
              <a:buFont typeface="Arial" panose="020B0604020202020204" pitchFamily="34" charset="0"/>
              <a:buChar char="•"/>
            </a:pPr>
            <a:endParaRPr lang="en-GB" dirty="0" smtClean="0">
              <a:solidFill>
                <a:schemeClr val="tx1"/>
              </a:solidFill>
            </a:endParaRPr>
          </a:p>
          <a:p>
            <a:pPr algn="l"/>
            <a:r>
              <a:rPr lang="en-GB" dirty="0" smtClean="0">
                <a:solidFill>
                  <a:schemeClr val="tx1"/>
                </a:solidFill>
              </a:rPr>
              <a:t>Reinforce </a:t>
            </a:r>
            <a:r>
              <a:rPr lang="en-GB" dirty="0">
                <a:solidFill>
                  <a:schemeClr val="tx1"/>
                </a:solidFill>
              </a:rPr>
              <a:t>what is outlines on the Helping Hand worksheet. These should be quick activities to support class </a:t>
            </a:r>
            <a:r>
              <a:rPr lang="en-GB" dirty="0" smtClean="0">
                <a:solidFill>
                  <a:schemeClr val="tx1"/>
                </a:solidFill>
              </a:rPr>
              <a:t>learning</a:t>
            </a:r>
            <a:r>
              <a:rPr lang="en-GB" dirty="0">
                <a:solidFill>
                  <a:schemeClr val="tx1"/>
                </a:solidFill>
              </a:rPr>
              <a:t>.</a:t>
            </a:r>
          </a:p>
          <a:p>
            <a:pPr algn="just"/>
            <a:endParaRPr lang="en-GB" altLang="en-US" sz="6800" dirty="0">
              <a:solidFill>
                <a:schemeClr val="tx1"/>
              </a:solidFill>
            </a:endParaRPr>
          </a:p>
          <a:p>
            <a:pPr algn="just"/>
            <a:r>
              <a:rPr lang="en-GB" dirty="0" smtClean="0">
                <a:solidFill>
                  <a:schemeClr val="tx1"/>
                </a:solidFill>
              </a:rPr>
              <a:t> </a:t>
            </a:r>
          </a:p>
          <a:p>
            <a:pPr algn="just"/>
            <a:endParaRPr lang="en-GB" dirty="0">
              <a:solidFill>
                <a:schemeClr val="tx1"/>
              </a:solidFill>
            </a:endParaRPr>
          </a:p>
          <a:p>
            <a:pPr algn="just"/>
            <a:endParaRPr lang="en-GB" altLang="en-US" sz="6800" dirty="0">
              <a:solidFill>
                <a:schemeClr val="tx1"/>
              </a:solidFill>
            </a:endParaRPr>
          </a:p>
          <a:p>
            <a:pPr algn="just"/>
            <a:endParaRPr lang="en-GB" sz="6000" dirty="0" smtClean="0">
              <a:solidFill>
                <a:schemeClr val="tx1"/>
              </a:solidFill>
            </a:endParaRPr>
          </a:p>
        </p:txBody>
      </p:sp>
    </p:spTree>
    <p:extLst>
      <p:ext uri="{BB962C8B-B14F-4D97-AF65-F5344CB8AC3E}">
        <p14:creationId xmlns:p14="http://schemas.microsoft.com/office/powerpoint/2010/main" val="14187525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Progression of Times Tables</a:t>
            </a:r>
            <a:endParaRPr lang="en-GB" dirty="0"/>
          </a:p>
        </p:txBody>
      </p:sp>
      <p:sp>
        <p:nvSpPr>
          <p:cNvPr id="3" name="Content Placeholder 2"/>
          <p:cNvSpPr>
            <a:spLocks noGrp="1"/>
          </p:cNvSpPr>
          <p:nvPr>
            <p:ph idx="1"/>
          </p:nvPr>
        </p:nvSpPr>
        <p:spPr>
          <a:xfrm>
            <a:off x="611560" y="1700808"/>
            <a:ext cx="8229600" cy="4525963"/>
          </a:xfrm>
        </p:spPr>
        <p:txBody>
          <a:bodyPr>
            <a:normAutofit/>
          </a:bodyPr>
          <a:lstStyle/>
          <a:p>
            <a:pPr marL="0" indent="0">
              <a:buNone/>
            </a:pPr>
            <a:endParaRPr lang="en-GB" sz="2400" b="1" dirty="0"/>
          </a:p>
          <a:p>
            <a:endParaRPr lang="en-GB" sz="2400" b="1" dirty="0"/>
          </a:p>
        </p:txBody>
      </p:sp>
      <p:graphicFrame>
        <p:nvGraphicFramePr>
          <p:cNvPr id="6" name="Table 5"/>
          <p:cNvGraphicFramePr>
            <a:graphicFrameLocks noGrp="1"/>
          </p:cNvGraphicFramePr>
          <p:nvPr>
            <p:extLst>
              <p:ext uri="{D42A27DB-BD31-4B8C-83A1-F6EECF244321}">
                <p14:modId xmlns:p14="http://schemas.microsoft.com/office/powerpoint/2010/main" val="2089050150"/>
              </p:ext>
            </p:extLst>
          </p:nvPr>
        </p:nvGraphicFramePr>
        <p:xfrm>
          <a:off x="755576" y="1709294"/>
          <a:ext cx="7272809" cy="3173907"/>
        </p:xfrm>
        <a:graphic>
          <a:graphicData uri="http://schemas.openxmlformats.org/drawingml/2006/table">
            <a:tbl>
              <a:tblPr firstRow="1" firstCol="1" bandRow="1">
                <a:tableStyleId>{5C22544A-7EE6-4342-B048-85BDC9FD1C3A}</a:tableStyleId>
              </a:tblPr>
              <a:tblGrid>
                <a:gridCol w="1454562">
                  <a:extLst>
                    <a:ext uri="{9D8B030D-6E8A-4147-A177-3AD203B41FA5}">
                      <a16:colId xmlns:a16="http://schemas.microsoft.com/office/drawing/2014/main" val="20000"/>
                    </a:ext>
                  </a:extLst>
                </a:gridCol>
                <a:gridCol w="1454562">
                  <a:extLst>
                    <a:ext uri="{9D8B030D-6E8A-4147-A177-3AD203B41FA5}">
                      <a16:colId xmlns:a16="http://schemas.microsoft.com/office/drawing/2014/main" val="20001"/>
                    </a:ext>
                  </a:extLst>
                </a:gridCol>
                <a:gridCol w="1454562">
                  <a:extLst>
                    <a:ext uri="{9D8B030D-6E8A-4147-A177-3AD203B41FA5}">
                      <a16:colId xmlns:a16="http://schemas.microsoft.com/office/drawing/2014/main" val="20002"/>
                    </a:ext>
                  </a:extLst>
                </a:gridCol>
                <a:gridCol w="1568429">
                  <a:extLst>
                    <a:ext uri="{9D8B030D-6E8A-4147-A177-3AD203B41FA5}">
                      <a16:colId xmlns:a16="http://schemas.microsoft.com/office/drawing/2014/main" val="20003"/>
                    </a:ext>
                  </a:extLst>
                </a:gridCol>
                <a:gridCol w="1340694">
                  <a:extLst>
                    <a:ext uri="{9D8B030D-6E8A-4147-A177-3AD203B41FA5}">
                      <a16:colId xmlns:a16="http://schemas.microsoft.com/office/drawing/2014/main" val="20004"/>
                    </a:ext>
                  </a:extLst>
                </a:gridCol>
              </a:tblGrid>
              <a:tr h="474226">
                <a:tc>
                  <a:txBody>
                    <a:bodyPr/>
                    <a:lstStyle/>
                    <a:p>
                      <a:pPr algn="ctr">
                        <a:lnSpc>
                          <a:spcPct val="107000"/>
                        </a:lnSpc>
                        <a:spcAft>
                          <a:spcPts val="0"/>
                        </a:spcAft>
                      </a:pPr>
                      <a:r>
                        <a:rPr lang="en-GB" sz="1600" dirty="0">
                          <a:effectLst/>
                        </a:rPr>
                        <a:t>Year 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Year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Year 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Year 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a:effectLst/>
                        </a:rPr>
                        <a:t>Year 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2699681">
                <a:tc>
                  <a:txBody>
                    <a:bodyPr/>
                    <a:lstStyle/>
                    <a:p>
                      <a:pPr algn="ctr">
                        <a:lnSpc>
                          <a:spcPct val="107000"/>
                        </a:lnSpc>
                        <a:spcAft>
                          <a:spcPts val="0"/>
                        </a:spcAft>
                      </a:pPr>
                      <a:r>
                        <a:rPr lang="en-GB" sz="3200" dirty="0">
                          <a:effectLst/>
                        </a:rPr>
                        <a:t>2s 5s 10s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3200" dirty="0">
                          <a:effectLst/>
                        </a:rPr>
                        <a:t>2s 3s 4s 5s 10s</a:t>
                      </a:r>
                      <a:endParaRPr lang="en-GB" sz="3200" dirty="0">
                        <a:solidFill>
                          <a:srgbClr val="000000"/>
                        </a:solidFill>
                        <a:effectLst/>
                        <a:latin typeface="Frutiger LT Std 45 Light"/>
                        <a:ea typeface="Calibri" panose="020F0502020204030204" pitchFamily="34" charset="0"/>
                        <a:cs typeface="Frutiger LT Std 45 Light"/>
                      </a:endParaRPr>
                    </a:p>
                  </a:txBody>
                  <a:tcPr marL="68580" marR="68580" marT="0" marB="0"/>
                </a:tc>
                <a:tc>
                  <a:txBody>
                    <a:bodyPr/>
                    <a:lstStyle/>
                    <a:p>
                      <a:pPr algn="ctr">
                        <a:lnSpc>
                          <a:spcPct val="107000"/>
                        </a:lnSpc>
                        <a:spcAft>
                          <a:spcPts val="0"/>
                        </a:spcAft>
                      </a:pPr>
                      <a:r>
                        <a:rPr lang="en-GB" sz="3200" dirty="0">
                          <a:effectLst/>
                        </a:rPr>
                        <a:t>2s 3s 4s 5s 6s 10s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3200" dirty="0">
                          <a:effectLst/>
                        </a:rPr>
                        <a:t>2s 3s 4s 5s 6s 8s 10s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3200" dirty="0">
                          <a:effectLst/>
                        </a:rPr>
                        <a:t>All tables up to 10x10</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bl>
          </a:graphicData>
        </a:graphic>
      </p:graphicFrame>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98933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5E13371-F738-4340-BD7B-F5E2114C907F}"/>
              </a:ext>
            </a:extLst>
          </p:cNvPr>
          <p:cNvSpPr/>
          <p:nvPr/>
        </p:nvSpPr>
        <p:spPr>
          <a:xfrm>
            <a:off x="323528" y="332656"/>
            <a:ext cx="7748751" cy="5940088"/>
          </a:xfrm>
          <a:prstGeom prst="rect">
            <a:avLst/>
          </a:prstGeom>
        </p:spPr>
        <p:txBody>
          <a:bodyPr wrap="square">
            <a:spAutoFit/>
          </a:bodyPr>
          <a:lstStyle/>
          <a:p>
            <a:pPr lvl="0"/>
            <a:r>
              <a:rPr lang="en-GB" sz="3200" dirty="0">
                <a:solidFill>
                  <a:prstClr val="black"/>
                </a:solidFill>
              </a:rPr>
              <a:t>Yes </a:t>
            </a:r>
            <a:r>
              <a:rPr lang="en-GB" sz="3200" dirty="0" smtClean="0">
                <a:solidFill>
                  <a:prstClr val="black"/>
                </a:solidFill>
              </a:rPr>
              <a:t>there is one </a:t>
            </a:r>
            <a:r>
              <a:rPr lang="en-GB" sz="3200" dirty="0">
                <a:solidFill>
                  <a:prstClr val="black"/>
                </a:solidFill>
              </a:rPr>
              <a:t>more </a:t>
            </a:r>
            <a:r>
              <a:rPr lang="en-GB" sz="3200" dirty="0" smtClean="0">
                <a:solidFill>
                  <a:prstClr val="black"/>
                </a:solidFill>
              </a:rPr>
              <a:t>thing……</a:t>
            </a:r>
            <a:endParaRPr lang="en-GB" sz="3200" dirty="0">
              <a:solidFill>
                <a:prstClr val="black"/>
              </a:solidFill>
            </a:endParaRPr>
          </a:p>
          <a:p>
            <a:pPr lvl="0"/>
            <a:endParaRPr lang="en-GB" sz="3200" dirty="0">
              <a:solidFill>
                <a:prstClr val="black"/>
              </a:solidFill>
            </a:endParaRPr>
          </a:p>
          <a:p>
            <a:pPr lvl="0"/>
            <a:r>
              <a:rPr lang="en-GB" sz="3200" dirty="0">
                <a:solidFill>
                  <a:prstClr val="black"/>
                </a:solidFill>
              </a:rPr>
              <a:t>Count! Count! Count! </a:t>
            </a:r>
            <a:r>
              <a:rPr lang="en-GB" sz="3200" dirty="0" smtClean="0">
                <a:solidFill>
                  <a:prstClr val="black"/>
                </a:solidFill>
              </a:rPr>
              <a:t>Count </a:t>
            </a:r>
            <a:r>
              <a:rPr lang="en-GB" sz="3200" dirty="0">
                <a:solidFill>
                  <a:prstClr val="black"/>
                </a:solidFill>
              </a:rPr>
              <a:t>everywhere.</a:t>
            </a:r>
          </a:p>
          <a:p>
            <a:pPr lvl="0"/>
            <a:r>
              <a:rPr lang="en-GB" sz="3200" dirty="0">
                <a:solidFill>
                  <a:prstClr val="black"/>
                </a:solidFill>
              </a:rPr>
              <a:t>Stairs up to bed, plates on the table, knives, forks and spoons…how many do we need? How many are there altogether?</a:t>
            </a:r>
          </a:p>
          <a:p>
            <a:pPr lvl="0"/>
            <a:r>
              <a:rPr lang="en-GB" sz="3200" dirty="0">
                <a:solidFill>
                  <a:prstClr val="black"/>
                </a:solidFill>
              </a:rPr>
              <a:t>Toys in the toybox… take some out. How many now?</a:t>
            </a:r>
          </a:p>
          <a:p>
            <a:pPr lvl="0"/>
            <a:r>
              <a:rPr lang="en-GB" sz="3200" dirty="0">
                <a:solidFill>
                  <a:prstClr val="black"/>
                </a:solidFill>
              </a:rPr>
              <a:t>How many for dinner tonight? So how many plates do I need</a:t>
            </a:r>
            <a:r>
              <a:rPr lang="en-GB" sz="3200" dirty="0" smtClean="0">
                <a:solidFill>
                  <a:prstClr val="black"/>
                </a:solidFill>
              </a:rPr>
              <a:t>?</a:t>
            </a:r>
          </a:p>
          <a:p>
            <a:pPr lvl="0"/>
            <a:r>
              <a:rPr lang="en-GB" sz="3200" dirty="0" smtClean="0">
                <a:solidFill>
                  <a:prstClr val="black"/>
                </a:solidFill>
              </a:rPr>
              <a:t>Puzzles!</a:t>
            </a:r>
            <a:endParaRPr lang="en-GB" sz="3200" dirty="0">
              <a:solidFill>
                <a:prstClr val="black"/>
              </a:solidFill>
            </a:endParaRPr>
          </a:p>
          <a:p>
            <a:pPr lvl="0"/>
            <a:endParaRPr lang="en-GB" sz="2800" dirty="0">
              <a:solidFill>
                <a:prstClr val="black"/>
              </a:solidFill>
            </a:endParaRP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569643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C8BFBA7-53B1-4DAC-B8CC-A30F13C0789C}"/>
              </a:ext>
            </a:extLst>
          </p:cNvPr>
          <p:cNvSpPr/>
          <p:nvPr/>
        </p:nvSpPr>
        <p:spPr>
          <a:xfrm>
            <a:off x="486561" y="486560"/>
            <a:ext cx="8045879" cy="5632311"/>
          </a:xfrm>
          <a:prstGeom prst="rect">
            <a:avLst/>
          </a:prstGeom>
        </p:spPr>
        <p:txBody>
          <a:bodyPr wrap="square">
            <a:spAutoFit/>
          </a:bodyPr>
          <a:lstStyle/>
          <a:p>
            <a:r>
              <a:rPr lang="en-GB" sz="3200" dirty="0"/>
              <a:t>Count forward…..     Count backwards….</a:t>
            </a:r>
          </a:p>
          <a:p>
            <a:r>
              <a:rPr lang="en-GB" sz="3200" dirty="0"/>
              <a:t>Count on from different starting places</a:t>
            </a:r>
          </a:p>
          <a:p>
            <a:r>
              <a:rPr lang="en-GB" sz="3200" dirty="0"/>
              <a:t>Count backwards from different starting places</a:t>
            </a:r>
          </a:p>
          <a:p>
            <a:r>
              <a:rPr lang="en-GB" sz="3200" dirty="0"/>
              <a:t>Count in 2s, 5s, 10s</a:t>
            </a:r>
          </a:p>
          <a:p>
            <a:r>
              <a:rPr lang="en-GB" sz="3200" dirty="0"/>
              <a:t>Count to 100 and </a:t>
            </a:r>
            <a:r>
              <a:rPr lang="en-GB" sz="3200" dirty="0" smtClean="0"/>
              <a:t>back</a:t>
            </a:r>
          </a:p>
          <a:p>
            <a:endParaRPr lang="en-GB" sz="3200" dirty="0"/>
          </a:p>
          <a:p>
            <a:r>
              <a:rPr lang="en-GB" sz="3200" dirty="0"/>
              <a:t>Look for numbers on buses, houses, clocks, pages,  talk about what number would be next? </a:t>
            </a:r>
            <a:r>
              <a:rPr lang="en-GB" sz="3200" dirty="0" smtClean="0"/>
              <a:t>Came </a:t>
            </a:r>
            <a:r>
              <a:rPr lang="en-GB" sz="3200" dirty="0"/>
              <a:t>before? If you added to it? Took from it? Shared it? etc</a:t>
            </a:r>
          </a:p>
          <a:p>
            <a:endParaRPr lang="en-GB" sz="40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278462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Next Steps</a:t>
            </a:r>
            <a:endParaRPr lang="en-GB" dirty="0"/>
          </a:p>
        </p:txBody>
      </p:sp>
      <p:sp>
        <p:nvSpPr>
          <p:cNvPr id="3" name="Content Placeholder 2"/>
          <p:cNvSpPr>
            <a:spLocks noGrp="1"/>
          </p:cNvSpPr>
          <p:nvPr>
            <p:ph idx="1"/>
          </p:nvPr>
        </p:nvSpPr>
        <p:spPr>
          <a:xfrm>
            <a:off x="432412" y="1417639"/>
            <a:ext cx="8229600" cy="1147266"/>
          </a:xfrm>
        </p:spPr>
        <p:txBody>
          <a:bodyPr>
            <a:normAutofit/>
          </a:bodyPr>
          <a:lstStyle/>
          <a:p>
            <a:pPr marL="0" indent="0">
              <a:buNone/>
            </a:pPr>
            <a:endParaRPr lang="en-GB" sz="2400" b="1" dirty="0"/>
          </a:p>
          <a:p>
            <a:pPr marL="0" indent="0">
              <a:buNone/>
            </a:pPr>
            <a:endParaRPr lang="en-GB" sz="2400" b="1" dirty="0"/>
          </a:p>
        </p:txBody>
      </p:sp>
      <p:sp>
        <p:nvSpPr>
          <p:cNvPr id="4" name="Rectangle 3"/>
          <p:cNvSpPr/>
          <p:nvPr/>
        </p:nvSpPr>
        <p:spPr>
          <a:xfrm>
            <a:off x="611560" y="1417638"/>
            <a:ext cx="8075240" cy="1274195"/>
          </a:xfrm>
          <a:prstGeom prst="rect">
            <a:avLst/>
          </a:prstGeom>
        </p:spPr>
        <p:txBody>
          <a:bodyPr wrap="square">
            <a:spAutoFit/>
          </a:bodyPr>
          <a:lstStyle/>
          <a:p>
            <a:pPr marL="457200" indent="-457200" algn="just">
              <a:spcBef>
                <a:spcPct val="20000"/>
              </a:spcBef>
              <a:buFont typeface="Arial" panose="020B0604020202020204" pitchFamily="34" charset="0"/>
              <a:buChar char="•"/>
            </a:pPr>
            <a:r>
              <a:rPr lang="en-GB" sz="2400" dirty="0"/>
              <a:t>N</a:t>
            </a:r>
            <a:r>
              <a:rPr lang="en-GB" sz="2400" dirty="0" smtClean="0"/>
              <a:t>ew curriculum- more </a:t>
            </a:r>
            <a:r>
              <a:rPr lang="en-GB" sz="2400" dirty="0"/>
              <a:t>creative way but standards </a:t>
            </a:r>
            <a:r>
              <a:rPr lang="en-GB" sz="2400" dirty="0" smtClean="0"/>
              <a:t>can’t </a:t>
            </a:r>
            <a:r>
              <a:rPr lang="en-GB" sz="2400" dirty="0"/>
              <a:t>be lost. </a:t>
            </a:r>
          </a:p>
          <a:p>
            <a:pPr marL="457200" lvl="0" indent="-457200" algn="just">
              <a:spcBef>
                <a:spcPct val="20000"/>
              </a:spcBef>
              <a:buFont typeface="Arial" panose="020B0604020202020204" pitchFamily="34" charset="0"/>
              <a:buChar char="•"/>
            </a:pPr>
            <a:endParaRPr lang="en-GB" altLang="en-US" sz="2400" dirty="0">
              <a:solidFill>
                <a:prstClr val="black"/>
              </a:solidFill>
            </a:endParaRPr>
          </a:p>
        </p:txBody>
      </p:sp>
      <p:sp>
        <p:nvSpPr>
          <p:cNvPr id="5" name="Rectangle 4"/>
          <p:cNvSpPr/>
          <p:nvPr/>
        </p:nvSpPr>
        <p:spPr>
          <a:xfrm>
            <a:off x="2843808" y="2691833"/>
            <a:ext cx="3938707" cy="769441"/>
          </a:xfrm>
          <a:prstGeom prst="rect">
            <a:avLst/>
          </a:prstGeom>
        </p:spPr>
        <p:txBody>
          <a:bodyPr wrap="none">
            <a:spAutoFit/>
          </a:bodyPr>
          <a:lstStyle/>
          <a:p>
            <a:r>
              <a:rPr lang="en-GB" sz="4400" b="1" dirty="0" smtClean="0"/>
              <a:t>Useful Websites</a:t>
            </a:r>
            <a:endParaRPr lang="en-GB" sz="4400" dirty="0"/>
          </a:p>
        </p:txBody>
      </p:sp>
      <p:sp>
        <p:nvSpPr>
          <p:cNvPr id="7" name="TextBox 6"/>
          <p:cNvSpPr txBox="1"/>
          <p:nvPr/>
        </p:nvSpPr>
        <p:spPr>
          <a:xfrm>
            <a:off x="827584" y="3861048"/>
            <a:ext cx="7560840" cy="830997"/>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t>Are on the back of the Curriculum overviews when you receive them each term.</a:t>
            </a:r>
            <a:endParaRPr lang="en-GB" sz="2400"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4432" y="5499230"/>
            <a:ext cx="1647056" cy="1235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39281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75656" y="1556792"/>
            <a:ext cx="6304630" cy="3456384"/>
          </a:xfrm>
          <a:prstGeom prst="rect">
            <a:avLst/>
          </a:prstGeom>
        </p:spPr>
      </p:pic>
    </p:spTree>
    <p:extLst>
      <p:ext uri="{BB962C8B-B14F-4D97-AF65-F5344CB8AC3E}">
        <p14:creationId xmlns:p14="http://schemas.microsoft.com/office/powerpoint/2010/main" val="40110946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TM10001105[[fn=Crop]]</Template>
  <TotalTime>2508</TotalTime>
  <Words>1155</Words>
  <Application>Microsoft Office PowerPoint</Application>
  <PresentationFormat>On-screen Show (4:3)</PresentationFormat>
  <Paragraphs>135</Paragraphs>
  <Slides>28</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Frutiger LT Std 45 Light</vt:lpstr>
      <vt:lpstr>Times New Roman</vt:lpstr>
      <vt:lpstr>Office Theme</vt:lpstr>
      <vt:lpstr>PowerPoint Presentation</vt:lpstr>
      <vt:lpstr>Aim of the session:</vt:lpstr>
      <vt:lpstr>Numeracy in our school</vt:lpstr>
      <vt:lpstr>Progression of skills</vt:lpstr>
      <vt:lpstr>PowerPoint Presentation</vt:lpstr>
      <vt:lpstr>PowerPoint Presentation</vt:lpstr>
      <vt:lpstr>PowerPoint Presentation</vt:lpstr>
      <vt:lpstr>PowerPoint Presentation</vt:lpstr>
      <vt:lpstr>Tapas Teacher, assess, plan, achieve, succeed.</vt:lpstr>
      <vt:lpstr>PowerPoint Presentation</vt:lpstr>
      <vt:lpstr>PowerPoint Presentation</vt:lpstr>
      <vt:lpstr>PowerPoint Presentation</vt:lpstr>
      <vt:lpstr>Cross Curricular Maths</vt:lpstr>
      <vt:lpstr>Numerical Reasoning</vt:lpstr>
      <vt:lpstr>What is Reasoning?</vt:lpstr>
      <vt:lpstr>Different types of problem solving:</vt:lpstr>
      <vt:lpstr>PowerPoint Presentation</vt:lpstr>
      <vt:lpstr>PowerPoint Presentation</vt:lpstr>
      <vt:lpstr>PowerPoint Presentation</vt:lpstr>
      <vt:lpstr>PowerPoint Presentation</vt:lpstr>
      <vt:lpstr>How Can Parents with Reasoning?</vt:lpstr>
      <vt:lpstr> </vt:lpstr>
      <vt:lpstr>PowerPoint Presentation</vt:lpstr>
      <vt:lpstr>Progression of Times Tables</vt:lpstr>
      <vt:lpstr>PowerPoint Presentation</vt:lpstr>
      <vt:lpstr>PowerPoint Presentation</vt:lpstr>
      <vt:lpstr>Next Steps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National Literacy  and  Numeracy Framework  information for parents</dc:title>
  <dc:creator>Rachael</dc:creator>
  <cp:lastModifiedBy>Manager</cp:lastModifiedBy>
  <cp:revision>136</cp:revision>
  <cp:lastPrinted>2020-02-04T07:35:44Z</cp:lastPrinted>
  <dcterms:created xsi:type="dcterms:W3CDTF">2014-02-15T16:28:19Z</dcterms:created>
  <dcterms:modified xsi:type="dcterms:W3CDTF">2020-03-10T12:11:05Z</dcterms:modified>
</cp:coreProperties>
</file>