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5"/>
  </p:notesMasterIdLst>
  <p:handoutMasterIdLst>
    <p:handoutMasterId r:id="rId26"/>
  </p:handoutMasterIdLst>
  <p:sldIdLst>
    <p:sldId id="256" r:id="rId5"/>
    <p:sldId id="265" r:id="rId6"/>
    <p:sldId id="257" r:id="rId7"/>
    <p:sldId id="258" r:id="rId8"/>
    <p:sldId id="259" r:id="rId9"/>
    <p:sldId id="260" r:id="rId10"/>
    <p:sldId id="261" r:id="rId11"/>
    <p:sldId id="262" r:id="rId12"/>
    <p:sldId id="263" r:id="rId13"/>
    <p:sldId id="264" r:id="rId14"/>
    <p:sldId id="266" r:id="rId15"/>
    <p:sldId id="267" r:id="rId16"/>
    <p:sldId id="268" r:id="rId17"/>
    <p:sldId id="269" r:id="rId18"/>
    <p:sldId id="270" r:id="rId19"/>
    <p:sldId id="271" r:id="rId20"/>
    <p:sldId id="272" r:id="rId21"/>
    <p:sldId id="273" r:id="rId22"/>
    <p:sldId id="274" r:id="rId23"/>
    <p:sldId id="275" r:id="rId24"/>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451" autoAdjust="0"/>
    <p:restoredTop sz="94660"/>
  </p:normalViewPr>
  <p:slideViewPr>
    <p:cSldViewPr snapToGrid="0">
      <p:cViewPr>
        <p:scale>
          <a:sx n="64" d="100"/>
          <a:sy n="64" d="100"/>
        </p:scale>
        <p:origin x="388" y="48"/>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2EF6789-4D93-43D8-B60D-0C5DEF3B64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2D7B4A1-1589-4B83-9C22-DE251D95D0E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975488-675E-48BA-A9A2-BA0F5A60D82B}" type="datetime1">
              <a:rPr lang="en-GB" smtClean="0"/>
              <a:t>05/10/2022</a:t>
            </a:fld>
            <a:endParaRPr lang="en-GB" dirty="0"/>
          </a:p>
        </p:txBody>
      </p:sp>
      <p:sp>
        <p:nvSpPr>
          <p:cNvPr id="4" name="Footer Placeholder 3">
            <a:extLst>
              <a:ext uri="{FF2B5EF4-FFF2-40B4-BE49-F238E27FC236}">
                <a16:creationId xmlns:a16="http://schemas.microsoft.com/office/drawing/2014/main" id="{024E724B-3C88-4DC9-855B-56F49D64A63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8A42BBB-95F1-40A0-9691-67EFE9D0B7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C577BD-BE37-474B-8112-471F6F640A97}" type="slidenum">
              <a:rPr lang="en-GB" smtClean="0"/>
              <a:t>‹#›</a:t>
            </a:fld>
            <a:endParaRPr lang="en-GB"/>
          </a:p>
        </p:txBody>
      </p:sp>
    </p:spTree>
    <p:extLst>
      <p:ext uri="{BB962C8B-B14F-4D97-AF65-F5344CB8AC3E}">
        <p14:creationId xmlns:p14="http://schemas.microsoft.com/office/powerpoint/2010/main" val="29325086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BC9F49-C6C7-4BCF-B5B6-94EE3C9CB663}" type="datetime1">
              <a:rPr lang="en-GB" smtClean="0"/>
              <a:pPr/>
              <a:t>05/10/2022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4EB474-4500-4CA8-A4FE-2423436EBB0B}" type="slidenum">
              <a:rPr lang="en-GB" noProof="0" smtClean="0"/>
              <a:t>‹#›</a:t>
            </a:fld>
            <a:endParaRPr lang="en-GB" noProof="0"/>
          </a:p>
        </p:txBody>
      </p:sp>
    </p:spTree>
    <p:extLst>
      <p:ext uri="{BB962C8B-B14F-4D97-AF65-F5344CB8AC3E}">
        <p14:creationId xmlns:p14="http://schemas.microsoft.com/office/powerpoint/2010/main" val="79654248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4EB474-4500-4CA8-A4FE-2423436EBB0B}" type="slidenum">
              <a:rPr lang="en-GB" smtClean="0"/>
              <a:t>1</a:t>
            </a:fld>
            <a:endParaRPr lang="en-GB"/>
          </a:p>
        </p:txBody>
      </p:sp>
    </p:spTree>
    <p:extLst>
      <p:ext uri="{BB962C8B-B14F-4D97-AF65-F5344CB8AC3E}">
        <p14:creationId xmlns:p14="http://schemas.microsoft.com/office/powerpoint/2010/main" val="3953083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rtlCol="0" anchor="b">
            <a:normAutofit/>
          </a:bodyPr>
          <a:lstStyle>
            <a:lvl1pPr algn="r">
              <a:defRPr sz="4800">
                <a:effectLst/>
              </a:defRPr>
            </a:lvl1pPr>
          </a:lstStyle>
          <a:p>
            <a:pPr rtl="0"/>
            <a:r>
              <a:rPr lang="en-GB" noProof="0"/>
              <a:t>Click to edit Master title style</a:t>
            </a:r>
          </a:p>
        </p:txBody>
      </p:sp>
      <p:sp>
        <p:nvSpPr>
          <p:cNvPr id="3" name="Subtitle 2"/>
          <p:cNvSpPr>
            <a:spLocks noGrp="1"/>
          </p:cNvSpPr>
          <p:nvPr>
            <p:ph type="subTitle" idx="1"/>
          </p:nvPr>
        </p:nvSpPr>
        <p:spPr>
          <a:xfrm>
            <a:off x="3962399" y="4385732"/>
            <a:ext cx="7197726" cy="1405467"/>
          </a:xfrm>
        </p:spPr>
        <p:txBody>
          <a:bodyPr rtlCol="0"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a:t>Click to edit Master subtitle style</a:t>
            </a:r>
          </a:p>
        </p:txBody>
      </p:sp>
      <p:sp>
        <p:nvSpPr>
          <p:cNvPr id="4" name="Date Placeholder 3"/>
          <p:cNvSpPr>
            <a:spLocks noGrp="1"/>
          </p:cNvSpPr>
          <p:nvPr>
            <p:ph type="dt" sz="half" idx="10"/>
          </p:nvPr>
        </p:nvSpPr>
        <p:spPr>
          <a:xfrm>
            <a:off x="8932558" y="5870575"/>
            <a:ext cx="1600200" cy="377825"/>
          </a:xfrm>
        </p:spPr>
        <p:txBody>
          <a:bodyPr rtlCol="0"/>
          <a:lstStyle/>
          <a:p>
            <a:pPr rtl="0"/>
            <a:fld id="{20EB6F31-46FF-4378-AD2F-B0202579A16F}" type="datetime1">
              <a:rPr lang="en-GB" noProof="0" smtClean="0"/>
              <a:t>05/10/2022</a:t>
            </a:fld>
            <a:endParaRPr lang="en-GB" noProof="0"/>
          </a:p>
        </p:txBody>
      </p:sp>
      <p:sp>
        <p:nvSpPr>
          <p:cNvPr id="5" name="Footer Placeholder 4"/>
          <p:cNvSpPr>
            <a:spLocks noGrp="1"/>
          </p:cNvSpPr>
          <p:nvPr>
            <p:ph type="ftr" sz="quarter" idx="11"/>
          </p:nvPr>
        </p:nvSpPr>
        <p:spPr>
          <a:xfrm>
            <a:off x="3962399" y="5870575"/>
            <a:ext cx="4893958" cy="377825"/>
          </a:xfrm>
        </p:spPr>
        <p:txBody>
          <a:bodyPr rtlCol="0"/>
          <a:lstStyle/>
          <a:p>
            <a:pPr rtl="0"/>
            <a:endParaRPr lang="en-GB" noProof="0"/>
          </a:p>
        </p:txBody>
      </p:sp>
      <p:sp>
        <p:nvSpPr>
          <p:cNvPr id="6" name="Slide Number Placeholder 5"/>
          <p:cNvSpPr>
            <a:spLocks noGrp="1"/>
          </p:cNvSpPr>
          <p:nvPr>
            <p:ph type="sldNum" sz="quarter" idx="12"/>
          </p:nvPr>
        </p:nvSpPr>
        <p:spPr>
          <a:xfrm>
            <a:off x="10608958" y="5870575"/>
            <a:ext cx="551167" cy="377825"/>
          </a:xfrm>
        </p:spPr>
        <p:txBody>
          <a:bodyPr rtlCol="0"/>
          <a:lstStyle/>
          <a:p>
            <a:pPr rtl="0"/>
            <a:fld id="{D57F1E4F-1CFF-5643-939E-217C01CDF565}" type="slidenum">
              <a:rPr lang="en-GB" noProof="0" smtClean="0"/>
              <a:pPr/>
              <a:t>‹#›</a:t>
            </a:fld>
            <a:endParaRPr lang="en-GB" noProof="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5496D72D-012B-414A-BA9B-B09FD8FB2C0E}"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rtlCol="0" anchor="b"/>
          <a:lstStyle>
            <a:lvl1pPr algn="l">
              <a:defRPr sz="4000" b="0" cap="all"/>
            </a:lvl1pPr>
          </a:lstStyle>
          <a:p>
            <a:pPr rtl="0"/>
            <a:r>
              <a:rPr lang="en-GB" noProof="0"/>
              <a:t>Click to edit Master title style</a:t>
            </a:r>
          </a:p>
        </p:txBody>
      </p:sp>
      <p:sp>
        <p:nvSpPr>
          <p:cNvPr id="3" name="Text Placeholder 2"/>
          <p:cNvSpPr>
            <a:spLocks noGrp="1"/>
          </p:cNvSpPr>
          <p:nvPr>
            <p:ph type="body" idx="1"/>
          </p:nvPr>
        </p:nvSpPr>
        <p:spPr>
          <a:xfrm>
            <a:off x="685799" y="4777381"/>
            <a:ext cx="10131428" cy="860400"/>
          </a:xfrm>
        </p:spPr>
        <p:txBody>
          <a:bodyPr rtlCol="0"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89A7C7E1-C3BA-4F9C-9AA9-A8C8EF630546}"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85802" y="2142067"/>
            <a:ext cx="4995334" cy="3649134"/>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5821895" y="2142067"/>
            <a:ext cx="4995332" cy="3649133"/>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FC6AE549-7457-465A-A17C-C880CFA36D3D}" type="datetime1">
              <a:rPr lang="en-GB" noProof="0" smtClean="0"/>
              <a:t>05/10/2022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p>
        </p:txBody>
      </p:sp>
      <p:sp>
        <p:nvSpPr>
          <p:cNvPr id="3" name="Text Placeholder 2"/>
          <p:cNvSpPr>
            <a:spLocks noGrp="1"/>
          </p:cNvSpPr>
          <p:nvPr>
            <p:ph type="body" idx="1" hasCustomPrompt="1"/>
          </p:nvPr>
        </p:nvSpPr>
        <p:spPr>
          <a:xfrm>
            <a:off x="973670" y="2218267"/>
            <a:ext cx="4709054" cy="576262"/>
          </a:xfrm>
        </p:spPr>
        <p:txBody>
          <a:bodyPr rtlCol="0"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85801" y="2870201"/>
            <a:ext cx="4996923" cy="2920998"/>
          </a:xfrm>
        </p:spPr>
        <p:txBody>
          <a:bodyPr rtlCol="0" anchor="t">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096003" y="2226734"/>
            <a:ext cx="4722813" cy="576262"/>
          </a:xfrm>
        </p:spPr>
        <p:txBody>
          <a:bodyPr rtlCol="0"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5823483" y="2870201"/>
            <a:ext cx="4995334" cy="2920998"/>
          </a:xfrm>
        </p:spPr>
        <p:txBody>
          <a:bodyPr rtlCol="0" anchor="t">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744528C0-5DCD-4232-972B-92660DD6DA5A}" type="datetime1">
              <a:rPr lang="en-GB" noProof="0" smtClean="0"/>
              <a:pPr rtl="0"/>
              <a:t>05/10/2022</a:t>
            </a:fld>
            <a:r>
              <a:rPr lang="en-GB" noProof="0"/>
              <a:t>9/11/2014</a:t>
            </a:r>
            <a:fld id="{B61BEF0D-F0BB-DE4B-95CE-6DB70DBA9567}" type="datetimeFigureOut">
              <a:rPr lang="en-GB" noProof="0" smtClean="0"/>
              <a:pPr rtl="0"/>
              <a:t>05/10/2022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217C01CDF565}" type="slidenum">
              <a:rPr lang="en-GB" noProof="0" smtClean="0"/>
              <a:pPr rtl="0"/>
              <a:t>‹#›</a:t>
            </a:fld>
            <a:r>
              <a:rPr lang="en-GB" noProof="0"/>
              <a:t>‹#›</a:t>
            </a:r>
            <a:fld id="{D57F1E4F-1CFF-5643-939E-217C01CDF565}" type="slidenum">
              <a:rPr lang="en-GB" noProof="0" smtClean="0"/>
              <a:pPr rtl="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7A888FE8-E837-4E92-9E6B-F828D8FC42DD}" type="datetime1">
              <a:rPr lang="en-GB" noProof="0" smtClean="0"/>
              <a:t>05/10/2022</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rtlCol="0"/>
          <a:lstStyle/>
          <a:p>
            <a:pPr rtl="0"/>
            <a:fld id="{5AEFC04D-1873-46D6-99CB-4614417A9244}" type="datetime1">
              <a:rPr lang="en-GB" noProof="0" smtClean="0"/>
              <a:t>05/10/2022</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rtlCol="0" anchor="b">
            <a:normAutofit/>
          </a:bodyPr>
          <a:lstStyle>
            <a:lvl1pPr algn="l">
              <a:defRPr sz="2400" b="0"/>
            </a:lvl1pPr>
          </a:lstStyle>
          <a:p>
            <a:pPr rtl="0"/>
            <a:r>
              <a:rPr lang="en-GB" noProof="0"/>
              <a:t>Click to edit Master title style</a:t>
            </a:r>
          </a:p>
        </p:txBody>
      </p:sp>
      <p:sp>
        <p:nvSpPr>
          <p:cNvPr id="3" name="Content Placeholder 2"/>
          <p:cNvSpPr>
            <a:spLocks noGrp="1"/>
          </p:cNvSpPr>
          <p:nvPr>
            <p:ph idx="1"/>
          </p:nvPr>
        </p:nvSpPr>
        <p:spPr>
          <a:xfrm>
            <a:off x="4648201" y="609601"/>
            <a:ext cx="6169026" cy="5181600"/>
          </a:xfrm>
        </p:spPr>
        <p:txBody>
          <a:bodyPr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85800" y="3445933"/>
            <a:ext cx="3680885" cy="1828800"/>
          </a:xfrm>
        </p:spPr>
        <p:txBody>
          <a:bodyPr rtlCol="0"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157BA5E-DA1B-42A3-B8BF-159DA407E301}" type="datetime1">
              <a:rPr lang="en-GB" noProof="0" smtClean="0"/>
              <a:t>05/10/2022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rtlCol="0" anchor="b">
            <a:normAutofit/>
          </a:bodyPr>
          <a:lstStyle>
            <a:lvl1pPr algn="l">
              <a:defRPr sz="2800" b="0"/>
            </a:lvl1pPr>
          </a:lstStyle>
          <a:p>
            <a:pPr rtl="0"/>
            <a:r>
              <a:rPr lang="en-GB" noProof="0"/>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p:nvPr>
        </p:nvSpPr>
        <p:spPr>
          <a:xfrm>
            <a:off x="685800" y="2971800"/>
            <a:ext cx="6164653" cy="1828800"/>
          </a:xfrm>
        </p:spPr>
        <p:txBody>
          <a:bodyPr rtlCol="0"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1AC465C-DC72-4783-A79E-5E0F119FB6B9}" type="datetime1">
              <a:rPr lang="en-GB" noProof="0" smtClean="0"/>
              <a:t>05/10/2022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rtlCol="0" anchor="b">
            <a:normAutofit/>
          </a:bodyPr>
          <a:lstStyle>
            <a:lvl1pPr algn="l">
              <a:defRPr sz="2400" b="0"/>
            </a:lvl1pPr>
          </a:lstStyle>
          <a:p>
            <a:pPr rtl="0"/>
            <a:r>
              <a:rPr lang="en-GB" noProof="0"/>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p:nvPr>
        </p:nvSpPr>
        <p:spPr>
          <a:xfrm>
            <a:off x="685800" y="5299603"/>
            <a:ext cx="10131427" cy="49371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F2ABDB91-EF8B-471F-8BB1-BA6322193C3D}" type="datetime1">
              <a:rPr lang="en-GB" noProof="0" smtClean="0"/>
              <a:t>05/10/2022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rtlCol="0" anchor="ctr">
            <a:normAutofit/>
          </a:bodyPr>
          <a:lstStyle>
            <a:lvl1pPr algn="l">
              <a:defRPr sz="3200" b="0" cap="none"/>
            </a:lvl1pPr>
          </a:lstStyle>
          <a:p>
            <a:pPr rtl="0"/>
            <a:r>
              <a:rPr lang="en-GB" noProof="0"/>
              <a:t>Click to edit Master title style</a:t>
            </a:r>
          </a:p>
        </p:txBody>
      </p:sp>
      <p:sp>
        <p:nvSpPr>
          <p:cNvPr id="3" name="Text Placeholder 2"/>
          <p:cNvSpPr>
            <a:spLocks noGrp="1"/>
          </p:cNvSpPr>
          <p:nvPr>
            <p:ph type="body" idx="1"/>
          </p:nvPr>
        </p:nvSpPr>
        <p:spPr>
          <a:xfrm>
            <a:off x="685800" y="4343400"/>
            <a:ext cx="10131428" cy="1447800"/>
          </a:xfrm>
        </p:spPr>
        <p:txBody>
          <a:bodyPr rtlCol="0"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C68D8D3C-C929-4B22-B432-C18E6107316B}"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2" name="Title 1"/>
          <p:cNvSpPr>
            <a:spLocks noGrp="1"/>
          </p:cNvSpPr>
          <p:nvPr>
            <p:ph type="title"/>
          </p:nvPr>
        </p:nvSpPr>
        <p:spPr>
          <a:xfrm>
            <a:off x="992267" y="609601"/>
            <a:ext cx="9550399" cy="2743199"/>
          </a:xfrm>
        </p:spPr>
        <p:txBody>
          <a:bodyPr rtlCol="0" anchor="ctr">
            <a:normAutofit/>
          </a:bodyPr>
          <a:lstStyle>
            <a:lvl1pPr algn="l">
              <a:defRPr sz="3200" b="0" cap="none">
                <a:solidFill>
                  <a:schemeClr val="tx1"/>
                </a:solidFill>
              </a:defRPr>
            </a:lvl1pPr>
          </a:lstStyle>
          <a:p>
            <a:pPr rtl="0"/>
            <a:r>
              <a:rPr lang="en-GB" noProof="0"/>
              <a:t>Click to edit Master title style</a:t>
            </a:r>
          </a:p>
        </p:txBody>
      </p:sp>
      <p:sp>
        <p:nvSpPr>
          <p:cNvPr id="10" name="Text Placeholder 9"/>
          <p:cNvSpPr>
            <a:spLocks noGrp="1"/>
          </p:cNvSpPr>
          <p:nvPr>
            <p:ph type="body" sz="quarter" idx="13"/>
          </p:nvPr>
        </p:nvSpPr>
        <p:spPr>
          <a:xfrm>
            <a:off x="1097875" y="3352800"/>
            <a:ext cx="9339184" cy="381000"/>
          </a:xfrm>
        </p:spPr>
        <p:txBody>
          <a:bodyPr rtlCol="0"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Click to edit Master text styles</a:t>
            </a:r>
          </a:p>
        </p:txBody>
      </p:sp>
      <p:sp>
        <p:nvSpPr>
          <p:cNvPr id="3" name="Text Placeholder 2"/>
          <p:cNvSpPr>
            <a:spLocks noGrp="1"/>
          </p:cNvSpPr>
          <p:nvPr>
            <p:ph type="body" idx="1"/>
          </p:nvPr>
        </p:nvSpPr>
        <p:spPr>
          <a:xfrm>
            <a:off x="687465" y="4343400"/>
            <a:ext cx="10152367" cy="1447800"/>
          </a:xfrm>
        </p:spPr>
        <p:txBody>
          <a:bodyPr rtlCol="0"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B5DF9645-F524-4AE1-BFDA-2F246537BA79}"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rtlCol="0" anchor="b">
            <a:normAutofit/>
          </a:bodyPr>
          <a:lstStyle>
            <a:lvl1pPr algn="l">
              <a:defRPr sz="3200" b="0" cap="none"/>
            </a:lvl1pPr>
          </a:lstStyle>
          <a:p>
            <a:pPr rtl="0"/>
            <a:r>
              <a:rPr lang="en-GB" noProof="0"/>
              <a:t>Click to edit Master title style</a:t>
            </a:r>
          </a:p>
        </p:txBody>
      </p:sp>
      <p:sp>
        <p:nvSpPr>
          <p:cNvPr id="3" name="Text Placeholder 2"/>
          <p:cNvSpPr>
            <a:spLocks noGrp="1"/>
          </p:cNvSpPr>
          <p:nvPr>
            <p:ph type="body" idx="1"/>
          </p:nvPr>
        </p:nvSpPr>
        <p:spPr>
          <a:xfrm>
            <a:off x="685801" y="4777381"/>
            <a:ext cx="10131426" cy="860400"/>
          </a:xfrm>
        </p:spPr>
        <p:txBody>
          <a:bodyPr rtlCol="0"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75700F84-3F48-4B42-B164-450168F2F264}"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6" name="Title 1"/>
          <p:cNvSpPr>
            <a:spLocks noGrp="1"/>
          </p:cNvSpPr>
          <p:nvPr>
            <p:ph type="title"/>
          </p:nvPr>
        </p:nvSpPr>
        <p:spPr>
          <a:xfrm>
            <a:off x="992267" y="609601"/>
            <a:ext cx="9550399" cy="2743199"/>
          </a:xfrm>
        </p:spPr>
        <p:txBody>
          <a:bodyPr rtlCol="0" anchor="ctr">
            <a:normAutofit/>
          </a:bodyPr>
          <a:lstStyle>
            <a:lvl1pPr algn="l">
              <a:defRPr sz="3200" b="0" cap="none">
                <a:solidFill>
                  <a:schemeClr val="tx1"/>
                </a:solidFill>
              </a:defRPr>
            </a:lvl1pPr>
          </a:lstStyle>
          <a:p>
            <a:pPr rtl="0"/>
            <a:r>
              <a:rPr lang="en-GB" noProof="0"/>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rtl="0">
              <a:spcBef>
                <a:spcPct val="0"/>
              </a:spcBef>
              <a:buNone/>
            </a:pPr>
            <a:r>
              <a:rPr lang="en-GB" noProof="0"/>
              <a:t>Click to edit Master text styles</a:t>
            </a:r>
          </a:p>
        </p:txBody>
      </p:sp>
      <p:sp>
        <p:nvSpPr>
          <p:cNvPr id="3" name="Text Placeholder 2"/>
          <p:cNvSpPr>
            <a:spLocks noGrp="1"/>
          </p:cNvSpPr>
          <p:nvPr>
            <p:ph type="body" idx="1"/>
          </p:nvPr>
        </p:nvSpPr>
        <p:spPr>
          <a:xfrm>
            <a:off x="685799" y="4775200"/>
            <a:ext cx="10135436" cy="1016000"/>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EDC43A55-3D5F-4695-8A29-DD635B46B36E}"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rtl="0"/>
            <a:r>
              <a:rPr lang="en-GB" noProof="0"/>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rtl="0">
              <a:spcBef>
                <a:spcPct val="0"/>
              </a:spcBef>
              <a:buNone/>
            </a:pPr>
            <a:r>
              <a:rPr lang="en-GB" noProof="0"/>
              <a:t>Click to edit Master text styles</a:t>
            </a:r>
          </a:p>
        </p:txBody>
      </p:sp>
      <p:sp>
        <p:nvSpPr>
          <p:cNvPr id="3" name="Text Placeholder 2"/>
          <p:cNvSpPr>
            <a:spLocks noGrp="1"/>
          </p:cNvSpPr>
          <p:nvPr>
            <p:ph type="body" idx="1"/>
          </p:nvPr>
        </p:nvSpPr>
        <p:spPr>
          <a:xfrm>
            <a:off x="685800" y="4343400"/>
            <a:ext cx="10131428" cy="1447800"/>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A37FE856-2262-41C5-9189-227EE103247D}"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C1E071FF-0DEB-4E9E-A043-C4D47ED3FA8B}"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8" name="Title 1"/>
          <p:cNvSpPr>
            <a:spLocks noGrp="1"/>
          </p:cNvSpPr>
          <p:nvPr>
            <p:ph type="title"/>
          </p:nvPr>
        </p:nvSpPr>
        <p:spPr>
          <a:xfrm>
            <a:off x="685801" y="609600"/>
            <a:ext cx="10131425" cy="1456267"/>
          </a:xfrm>
        </p:spPr>
        <p:txBody>
          <a:bodyPr rtlCol="0"/>
          <a:lstStyle/>
          <a:p>
            <a:pPr rtl="0"/>
            <a:r>
              <a:rPr lang="en-GB" noProof="0"/>
              <a:t>Click to edit Master title style</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46E25212-35E3-4110-813C-88383A66A108}" type="datetime1">
              <a:rPr lang="en-GB" noProof="0" smtClean="0"/>
              <a:t>05/10/2022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358E855-6A6B-4C73-BEF0-001599AEF361}" type="datetime1">
              <a:rPr lang="en-GB" noProof="0" smtClean="0"/>
              <a:t>05/10/2022</a:t>
            </a:fld>
            <a:endParaRPr lang="en-GB" noProof="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endParaRPr lang="en-GB" noProof="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D57F1E4F-1CFF-5643-939E-217C01CDF56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arsonschoolsandfecolleges.co.uk/Primary/Literacy/AllLiteracyresources/RapidReading/RapidReading.aspx"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r>
              <a:rPr lang="en-GB" dirty="0">
                <a:cs typeface="Calibri Light"/>
              </a:rPr>
              <a:t>Interventions at Victoria</a:t>
            </a:r>
            <a:endParaRPr lang="en-GB" dirty="0"/>
          </a:p>
        </p:txBody>
      </p:sp>
      <p:sp>
        <p:nvSpPr>
          <p:cNvPr id="3" name="Subtitle 2"/>
          <p:cNvSpPr>
            <a:spLocks noGrp="1"/>
          </p:cNvSpPr>
          <p:nvPr>
            <p:ph type="subTitle" idx="1"/>
          </p:nvPr>
        </p:nvSpPr>
        <p:spPr/>
        <p:txBody>
          <a:bodyPr rtlCol="0"/>
          <a:lstStyle/>
          <a:p>
            <a:r>
              <a:rPr lang="en-GB" dirty="0">
                <a:cs typeface="Calibri"/>
              </a:rPr>
              <a:t>Who?</a:t>
            </a:r>
          </a:p>
          <a:p>
            <a:r>
              <a:rPr lang="en-GB" dirty="0">
                <a:cs typeface="Calibri"/>
              </a:rPr>
              <a:t>What?</a:t>
            </a:r>
          </a:p>
          <a:p>
            <a:r>
              <a:rPr lang="en-GB" dirty="0">
                <a:cs typeface="Calibri"/>
              </a:rPr>
              <a:t>Why?</a:t>
            </a:r>
          </a:p>
        </p:txBody>
      </p:sp>
    </p:spTree>
    <p:extLst>
      <p:ext uri="{BB962C8B-B14F-4D97-AF65-F5344CB8AC3E}">
        <p14:creationId xmlns:p14="http://schemas.microsoft.com/office/powerpoint/2010/main" val="2526593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Interventions at Victoria</a:t>
            </a:r>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p:txBody>
      </p:sp>
      <p:pic>
        <p:nvPicPr>
          <p:cNvPr id="6" name="Picture 5">
            <a:extLst>
              <a:ext uri="{FF2B5EF4-FFF2-40B4-BE49-F238E27FC236}">
                <a16:creationId xmlns:a16="http://schemas.microsoft.com/office/drawing/2014/main" id="{944E44E3-C6B7-B14F-878B-1D750CCBB43F}"/>
              </a:ext>
            </a:extLst>
          </p:cNvPr>
          <p:cNvPicPr>
            <a:picLocks noChangeAspect="1"/>
          </p:cNvPicPr>
          <p:nvPr/>
        </p:nvPicPr>
        <p:blipFill rotWithShape="1">
          <a:blip r:embed="rId2"/>
          <a:srcRect l="4076" t="39710" r="10407" b="19131"/>
          <a:stretch/>
        </p:blipFill>
        <p:spPr>
          <a:xfrm>
            <a:off x="330459" y="1868556"/>
            <a:ext cx="11564212" cy="4025347"/>
          </a:xfrm>
          <a:prstGeom prst="rect">
            <a:avLst/>
          </a:prstGeom>
        </p:spPr>
      </p:pic>
    </p:spTree>
    <p:extLst>
      <p:ext uri="{BB962C8B-B14F-4D97-AF65-F5344CB8AC3E}">
        <p14:creationId xmlns:p14="http://schemas.microsoft.com/office/powerpoint/2010/main" val="3277147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FA746-9C6C-5FD7-C234-E71BBA7D43DD}"/>
              </a:ext>
            </a:extLst>
          </p:cNvPr>
          <p:cNvSpPr>
            <a:spLocks noGrp="1"/>
          </p:cNvSpPr>
          <p:nvPr>
            <p:ph type="title"/>
          </p:nvPr>
        </p:nvSpPr>
        <p:spPr>
          <a:xfrm>
            <a:off x="685801" y="609600"/>
            <a:ext cx="10131425" cy="648547"/>
          </a:xfrm>
        </p:spPr>
        <p:txBody>
          <a:bodyPr/>
          <a:lstStyle/>
          <a:p>
            <a:r>
              <a:rPr lang="en-US" dirty="0">
                <a:cs typeface="Calibri Light"/>
              </a:rPr>
              <a:t>Nursery - </a:t>
            </a:r>
            <a:r>
              <a:rPr lang="en-US" dirty="0" err="1">
                <a:cs typeface="Calibri Light"/>
              </a:rPr>
              <a:t>WellCom</a:t>
            </a:r>
            <a:r>
              <a:rPr lang="en-US" dirty="0">
                <a:cs typeface="Calibri Light"/>
              </a:rPr>
              <a:t> </a:t>
            </a:r>
            <a:endParaRPr lang="en-US" dirty="0"/>
          </a:p>
        </p:txBody>
      </p:sp>
      <p:sp>
        <p:nvSpPr>
          <p:cNvPr id="3" name="Content Placeholder 2">
            <a:extLst>
              <a:ext uri="{FF2B5EF4-FFF2-40B4-BE49-F238E27FC236}">
                <a16:creationId xmlns:a16="http://schemas.microsoft.com/office/drawing/2014/main" id="{C17730E6-15D5-F4F5-812B-05E29D1602B1}"/>
              </a:ext>
            </a:extLst>
          </p:cNvPr>
          <p:cNvSpPr>
            <a:spLocks noGrp="1"/>
          </p:cNvSpPr>
          <p:nvPr>
            <p:ph idx="1"/>
          </p:nvPr>
        </p:nvSpPr>
        <p:spPr>
          <a:xfrm>
            <a:off x="121921" y="2094690"/>
            <a:ext cx="11769725" cy="3696510"/>
          </a:xfrm>
        </p:spPr>
        <p:txBody>
          <a:bodyPr vert="horz" lIns="91440" tIns="45720" rIns="91440" bIns="45720" rtlCol="0" anchor="ctr">
            <a:noAutofit/>
          </a:bodyPr>
          <a:lstStyle/>
          <a:p>
            <a:pPr>
              <a:buNone/>
            </a:pPr>
            <a:r>
              <a:rPr lang="en-US" sz="2400" b="1" dirty="0">
                <a:ea typeface="+mn-lt"/>
                <a:cs typeface="+mn-lt"/>
              </a:rPr>
              <a:t>Delayed language skills lead to under-performance later in life, yet many primary school children have unidentified speech and language difficulties. </a:t>
            </a:r>
            <a:r>
              <a:rPr lang="en-US" sz="2400" b="1" dirty="0" err="1">
                <a:ea typeface="+mn-lt"/>
                <a:cs typeface="+mn-lt"/>
              </a:rPr>
              <a:t>WellComm</a:t>
            </a:r>
            <a:r>
              <a:rPr lang="en-US" sz="2400" b="1" dirty="0">
                <a:ea typeface="+mn-lt"/>
                <a:cs typeface="+mn-lt"/>
              </a:rPr>
              <a:t> helps to turn this around.</a:t>
            </a:r>
            <a:endParaRPr lang="en-US" sz="2400">
              <a:cs typeface="Calibri"/>
            </a:endParaRPr>
          </a:p>
          <a:p>
            <a:pPr>
              <a:buNone/>
            </a:pPr>
            <a:r>
              <a:rPr lang="en-US" sz="2400" dirty="0">
                <a:ea typeface="+mn-lt"/>
                <a:cs typeface="+mn-lt"/>
              </a:rPr>
              <a:t>The </a:t>
            </a:r>
            <a:r>
              <a:rPr lang="en-US" sz="2400" dirty="0" err="1">
                <a:ea typeface="+mn-lt"/>
                <a:cs typeface="+mn-lt"/>
              </a:rPr>
              <a:t>WellComm</a:t>
            </a:r>
            <a:r>
              <a:rPr lang="en-US" sz="2400" dirty="0">
                <a:ea typeface="+mn-lt"/>
                <a:cs typeface="+mn-lt"/>
              </a:rPr>
              <a:t> toolkits were developed by Speech and Language Therapists at </a:t>
            </a:r>
            <a:r>
              <a:rPr lang="en-US" sz="2400" dirty="0" err="1">
                <a:ea typeface="+mn-lt"/>
                <a:cs typeface="+mn-lt"/>
              </a:rPr>
              <a:t>Sandwell</a:t>
            </a:r>
            <a:r>
              <a:rPr lang="en-US" sz="2400" dirty="0">
                <a:ea typeface="+mn-lt"/>
                <a:cs typeface="+mn-lt"/>
              </a:rPr>
              <a:t> and West Birmingham Hospitals NHS Trust with the aim of providing easy to use support for everyone involved with children.</a:t>
            </a:r>
          </a:p>
          <a:p>
            <a:pPr>
              <a:buNone/>
            </a:pPr>
            <a:r>
              <a:rPr lang="en-US" sz="2400" dirty="0">
                <a:ea typeface="+mn-lt"/>
                <a:cs typeface="+mn-lt"/>
              </a:rPr>
              <a:t>Requiring no specialist expertise, they quickly identify areas of concern in language, communication, and interaction development in order to ensure early targeted intervention.</a:t>
            </a:r>
          </a:p>
          <a:p>
            <a:pPr>
              <a:buNone/>
            </a:pPr>
            <a:r>
              <a:rPr lang="en-US" sz="2400" dirty="0">
                <a:ea typeface="+mn-lt"/>
                <a:cs typeface="+mn-lt"/>
              </a:rPr>
              <a:t>Once a profile has been drawn up for each child, The Big Book of Ideas provides focused teaching and intervention activities to meet individual needs.</a:t>
            </a:r>
          </a:p>
          <a:p>
            <a:pPr>
              <a:buNone/>
            </a:pPr>
            <a:r>
              <a:rPr lang="en-US" sz="2400" dirty="0">
                <a:ea typeface="+mn-lt"/>
                <a:cs typeface="+mn-lt"/>
              </a:rPr>
              <a:t>Reports for each child are easy to follow. Green = no intervention needed, Amber = provide extra support and Red = consider referral to an SLT. Advice and follow-up activities are suggested, and re-screening shows you whether the child is improving.</a:t>
            </a:r>
            <a:endParaRPr lang="en-US" sz="2400" dirty="0"/>
          </a:p>
        </p:txBody>
      </p:sp>
    </p:spTree>
    <p:extLst>
      <p:ext uri="{BB962C8B-B14F-4D97-AF65-F5344CB8AC3E}">
        <p14:creationId xmlns:p14="http://schemas.microsoft.com/office/powerpoint/2010/main" val="3183958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7FBB7-36BC-0308-BC1B-AEA739B95280}"/>
              </a:ext>
            </a:extLst>
          </p:cNvPr>
          <p:cNvSpPr>
            <a:spLocks noGrp="1"/>
          </p:cNvSpPr>
          <p:nvPr>
            <p:ph type="title"/>
          </p:nvPr>
        </p:nvSpPr>
        <p:spPr/>
        <p:txBody>
          <a:bodyPr/>
          <a:lstStyle/>
          <a:p>
            <a:r>
              <a:rPr lang="en-US" dirty="0">
                <a:cs typeface="Calibri Light"/>
              </a:rPr>
              <a:t>Reception, Year 1 &amp; Year 2  – Language Link</a:t>
            </a:r>
            <a:endParaRPr lang="en-US" dirty="0"/>
          </a:p>
        </p:txBody>
      </p:sp>
      <p:sp>
        <p:nvSpPr>
          <p:cNvPr id="3" name="Content Placeholder 2">
            <a:extLst>
              <a:ext uri="{FF2B5EF4-FFF2-40B4-BE49-F238E27FC236}">
                <a16:creationId xmlns:a16="http://schemas.microsoft.com/office/drawing/2014/main" id="{52151423-13D2-C98D-62B7-FBEF47CFA938}"/>
              </a:ext>
            </a:extLst>
          </p:cNvPr>
          <p:cNvSpPr>
            <a:spLocks noGrp="1"/>
          </p:cNvSpPr>
          <p:nvPr>
            <p:ph idx="1"/>
          </p:nvPr>
        </p:nvSpPr>
        <p:spPr/>
        <p:txBody>
          <a:bodyPr vert="horz" lIns="91440" tIns="45720" rIns="91440" bIns="45720" rtlCol="0" anchor="ctr">
            <a:noAutofit/>
          </a:bodyPr>
          <a:lstStyle/>
          <a:p>
            <a:pPr marL="0" indent="0">
              <a:buNone/>
            </a:pPr>
            <a:r>
              <a:rPr lang="en-US" sz="2400" dirty="0">
                <a:ea typeface="+mn-lt"/>
                <a:cs typeface="+mn-lt"/>
              </a:rPr>
              <a:t>Infant Language Link is  used to identify and support children with mild to moderate SLCN and those new to English. The assessment will also identify any children who may have more severe language needs, such as Developmental Language Disorder (DLD), so that these children can be considered for further investigations and diagnostic assessment with the Vale Speech and Language Therapy team. </a:t>
            </a:r>
          </a:p>
          <a:p>
            <a:pPr marL="0" indent="0">
              <a:buNone/>
            </a:pPr>
            <a:r>
              <a:rPr lang="en-US" sz="2400" dirty="0">
                <a:ea typeface="+mn-lt"/>
                <a:cs typeface="+mn-lt"/>
              </a:rPr>
              <a:t>The online, adult led </a:t>
            </a:r>
            <a:r>
              <a:rPr lang="en-US" sz="2400" dirty="0" err="1">
                <a:ea typeface="+mn-lt"/>
                <a:cs typeface="+mn-lt"/>
              </a:rPr>
              <a:t>standardised</a:t>
            </a:r>
            <a:r>
              <a:rPr lang="en-US" sz="2400" dirty="0">
                <a:ea typeface="+mn-lt"/>
                <a:cs typeface="+mn-lt"/>
              </a:rPr>
              <a:t> assessment looks at key areas of understanding of language for the classroom.</a:t>
            </a:r>
          </a:p>
          <a:p>
            <a:pPr marL="0" indent="0">
              <a:buNone/>
            </a:pPr>
            <a:r>
              <a:rPr lang="en-US" sz="2400" dirty="0">
                <a:ea typeface="+mn-lt"/>
                <a:cs typeface="+mn-lt"/>
              </a:rPr>
              <a:t>Infant Language Link provides planned and resourced interventions for a graduated approach. Recommended high quality teaching strategies and classroom resources allow the LSA to support SLCN universally.</a:t>
            </a:r>
            <a:endParaRPr lang="en-US" sz="2400" dirty="0"/>
          </a:p>
        </p:txBody>
      </p:sp>
    </p:spTree>
    <p:extLst>
      <p:ext uri="{BB962C8B-B14F-4D97-AF65-F5344CB8AC3E}">
        <p14:creationId xmlns:p14="http://schemas.microsoft.com/office/powerpoint/2010/main" val="2311123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B1F7-CD27-FBCA-D3D5-FD5EA09CB33F}"/>
              </a:ext>
            </a:extLst>
          </p:cNvPr>
          <p:cNvSpPr>
            <a:spLocks noGrp="1"/>
          </p:cNvSpPr>
          <p:nvPr>
            <p:ph type="title"/>
          </p:nvPr>
        </p:nvSpPr>
        <p:spPr>
          <a:xfrm>
            <a:off x="685801" y="609600"/>
            <a:ext cx="10131425" cy="724747"/>
          </a:xfrm>
        </p:spPr>
        <p:txBody>
          <a:bodyPr/>
          <a:lstStyle/>
          <a:p>
            <a:r>
              <a:rPr lang="en-US" dirty="0">
                <a:cs typeface="Calibri Light"/>
              </a:rPr>
              <a:t> Year 1 onwards – lexia </a:t>
            </a:r>
            <a:endParaRPr lang="en-US" dirty="0"/>
          </a:p>
        </p:txBody>
      </p:sp>
      <p:sp>
        <p:nvSpPr>
          <p:cNvPr id="3" name="Content Placeholder 2">
            <a:extLst>
              <a:ext uri="{FF2B5EF4-FFF2-40B4-BE49-F238E27FC236}">
                <a16:creationId xmlns:a16="http://schemas.microsoft.com/office/drawing/2014/main" id="{5E5F8E83-DE0A-254A-C113-CA513DD1DDC3}"/>
              </a:ext>
            </a:extLst>
          </p:cNvPr>
          <p:cNvSpPr>
            <a:spLocks noGrp="1"/>
          </p:cNvSpPr>
          <p:nvPr>
            <p:ph idx="1"/>
          </p:nvPr>
        </p:nvSpPr>
        <p:spPr>
          <a:xfrm>
            <a:off x="121921" y="1341967"/>
            <a:ext cx="11426825" cy="3300712"/>
          </a:xfrm>
        </p:spPr>
        <p:txBody>
          <a:bodyPr>
            <a:normAutofit/>
          </a:bodyPr>
          <a:lstStyle/>
          <a:p>
            <a:r>
              <a:rPr lang="en-US" sz="2400" dirty="0">
                <a:ea typeface="+mn-lt"/>
                <a:cs typeface="+mn-lt"/>
              </a:rPr>
              <a:t>Lexia</a:t>
            </a:r>
            <a:r>
              <a:rPr lang="en-US" sz="2400" baseline="30000" dirty="0">
                <a:ea typeface="+mn-lt"/>
                <a:cs typeface="+mn-lt"/>
              </a:rPr>
              <a:t>®</a:t>
            </a:r>
            <a:r>
              <a:rPr lang="en-US" sz="2400" dirty="0">
                <a:ea typeface="+mn-lt"/>
                <a:cs typeface="+mn-lt"/>
              </a:rPr>
              <a:t> Core5</a:t>
            </a:r>
            <a:r>
              <a:rPr lang="en-US" sz="2400" baseline="30000" dirty="0">
                <a:ea typeface="+mn-lt"/>
                <a:cs typeface="+mn-lt"/>
              </a:rPr>
              <a:t>®</a:t>
            </a:r>
            <a:r>
              <a:rPr lang="en-US" sz="2400" dirty="0">
                <a:ea typeface="+mn-lt"/>
                <a:cs typeface="+mn-lt"/>
              </a:rPr>
              <a:t> Reading is a fun, computer-based program that has helped millions of Pre-K-5 students improve their literacy skills.</a:t>
            </a:r>
          </a:p>
          <a:p>
            <a:pPr>
              <a:buClr>
                <a:srgbClr val="FFFFFF"/>
              </a:buClr>
            </a:pPr>
            <a:r>
              <a:rPr lang="en-US" sz="2400" dirty="0">
                <a:ea typeface="+mn-lt"/>
                <a:cs typeface="+mn-lt"/>
              </a:rPr>
              <a:t>The activities in Core5 support and build on classroom curriculum, and focus on developing reading skills in six areas: phonological awareness, phonics, structural analysis, fluency, vocabulary, and comprehension.</a:t>
            </a:r>
            <a:endParaRPr lang="en-US" sz="2400">
              <a:cs typeface="Calibri"/>
            </a:endParaRPr>
          </a:p>
          <a:p>
            <a:pPr>
              <a:buClr>
                <a:srgbClr val="FFFFFF"/>
              </a:buClr>
            </a:pPr>
            <a:r>
              <a:rPr lang="en-US" sz="2400" b="1" dirty="0">
                <a:ea typeface="+mn-lt"/>
                <a:cs typeface="+mn-lt"/>
              </a:rPr>
              <a:t>Comprehension</a:t>
            </a:r>
            <a:r>
              <a:rPr lang="en-US" sz="2400" dirty="0">
                <a:ea typeface="+mn-lt"/>
                <a:cs typeface="+mn-lt"/>
              </a:rPr>
              <a:t> - understanding spoken and written language</a:t>
            </a:r>
            <a:endParaRPr lang="en-US" sz="2400" dirty="0"/>
          </a:p>
          <a:p>
            <a:pPr>
              <a:buClr>
                <a:srgbClr val="FFFFFF"/>
              </a:buClr>
            </a:pPr>
            <a:endParaRPr lang="en-US" dirty="0">
              <a:cs typeface="Calibri"/>
            </a:endParaRPr>
          </a:p>
          <a:p>
            <a:pPr>
              <a:buClr>
                <a:srgbClr val="FFFFFF"/>
              </a:buClr>
            </a:pPr>
            <a:endParaRPr lang="en-US" dirty="0">
              <a:cs typeface="Calibri"/>
            </a:endParaRPr>
          </a:p>
        </p:txBody>
      </p:sp>
      <p:sp>
        <p:nvSpPr>
          <p:cNvPr id="4" name="TextBox 3">
            <a:extLst>
              <a:ext uri="{FF2B5EF4-FFF2-40B4-BE49-F238E27FC236}">
                <a16:creationId xmlns:a16="http://schemas.microsoft.com/office/drawing/2014/main" id="{2888A8EC-5E39-26D6-52D9-AD24EA7119F7}"/>
              </a:ext>
            </a:extLst>
          </p:cNvPr>
          <p:cNvSpPr txBox="1"/>
          <p:nvPr/>
        </p:nvSpPr>
        <p:spPr>
          <a:xfrm>
            <a:off x="240748" y="3807792"/>
            <a:ext cx="11798851"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400" dirty="0">
                <a:cs typeface="Arial"/>
              </a:rPr>
              <a:t>Pupils take a brief placement activity and begin the online program at a starting point that is right for them.​</a:t>
            </a:r>
          </a:p>
          <a:p>
            <a:pPr>
              <a:buChar char="•"/>
            </a:pPr>
            <a:r>
              <a:rPr lang="en-US" sz="2400" dirty="0">
                <a:cs typeface="Arial"/>
              </a:rPr>
              <a:t>Teachers have access to student progress and performance reports, so that they can provide assistance when needed.   ​</a:t>
            </a:r>
          </a:p>
          <a:p>
            <a:pPr>
              <a:buChar char="•"/>
            </a:pPr>
            <a:r>
              <a:rPr lang="en-US" sz="2400" dirty="0">
                <a:cs typeface="Arial"/>
              </a:rPr>
              <a:t>In addition to the online program, students use paper-and-pencil and hands-on activities for practicing and extending skills.​</a:t>
            </a:r>
          </a:p>
          <a:p>
            <a:pPr>
              <a:buChar char="•"/>
            </a:pPr>
            <a:r>
              <a:rPr lang="en-US" sz="2400" dirty="0">
                <a:cs typeface="Arial"/>
              </a:rPr>
              <a:t>Pupils learn achievement certificates when they complete levels. These certificates are a great opportunity to celebrate success and talk about newly-gained skills!</a:t>
            </a:r>
          </a:p>
        </p:txBody>
      </p:sp>
    </p:spTree>
    <p:extLst>
      <p:ext uri="{BB962C8B-B14F-4D97-AF65-F5344CB8AC3E}">
        <p14:creationId xmlns:p14="http://schemas.microsoft.com/office/powerpoint/2010/main" val="77199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B1F7-CD27-FBCA-D3D5-FD5EA09CB33F}"/>
              </a:ext>
            </a:extLst>
          </p:cNvPr>
          <p:cNvSpPr>
            <a:spLocks noGrp="1"/>
          </p:cNvSpPr>
          <p:nvPr>
            <p:ph type="title"/>
          </p:nvPr>
        </p:nvSpPr>
        <p:spPr>
          <a:xfrm>
            <a:off x="685801" y="609600"/>
            <a:ext cx="10131425" cy="724747"/>
          </a:xfrm>
        </p:spPr>
        <p:txBody>
          <a:bodyPr/>
          <a:lstStyle/>
          <a:p>
            <a:r>
              <a:rPr lang="en-US" dirty="0">
                <a:cs typeface="Calibri Light"/>
              </a:rPr>
              <a:t> Year 1 onwards – lexia</a:t>
            </a:r>
            <a:endParaRPr lang="en-US" dirty="0"/>
          </a:p>
        </p:txBody>
      </p:sp>
      <p:sp>
        <p:nvSpPr>
          <p:cNvPr id="3" name="Content Placeholder 2">
            <a:extLst>
              <a:ext uri="{FF2B5EF4-FFF2-40B4-BE49-F238E27FC236}">
                <a16:creationId xmlns:a16="http://schemas.microsoft.com/office/drawing/2014/main" id="{5E5F8E83-DE0A-254A-C113-CA513DD1DDC3}"/>
              </a:ext>
            </a:extLst>
          </p:cNvPr>
          <p:cNvSpPr>
            <a:spLocks noGrp="1"/>
          </p:cNvSpPr>
          <p:nvPr>
            <p:ph idx="1"/>
          </p:nvPr>
        </p:nvSpPr>
        <p:spPr>
          <a:xfrm>
            <a:off x="121921" y="1341967"/>
            <a:ext cx="11426825" cy="4449233"/>
          </a:xfrm>
        </p:spPr>
        <p:txBody>
          <a:bodyPr vert="horz" lIns="91440" tIns="45720" rIns="91440" bIns="45720" rtlCol="0" anchor="ctr">
            <a:noAutofit/>
          </a:bodyPr>
          <a:lstStyle/>
          <a:p>
            <a:pPr>
              <a:buClr>
                <a:srgbClr val="FFFFFF"/>
              </a:buClr>
            </a:pPr>
            <a:r>
              <a:rPr lang="en-US" sz="2400" b="1" dirty="0"/>
              <a:t>What skills does Core5 teach?</a:t>
            </a:r>
            <a:endParaRPr lang="en-US" sz="2400" dirty="0">
              <a:ea typeface="+mn-lt"/>
              <a:cs typeface="+mn-lt"/>
            </a:endParaRPr>
          </a:p>
          <a:p>
            <a:pPr>
              <a:buClr>
                <a:srgbClr val="FFFFFF"/>
              </a:buClr>
            </a:pPr>
            <a:r>
              <a:rPr lang="en-US" sz="2400" dirty="0">
                <a:ea typeface="+mn-lt"/>
                <a:cs typeface="+mn-lt"/>
              </a:rPr>
              <a:t>Core5 provides a structured and systemic approach to six critical areas of reading:</a:t>
            </a:r>
            <a:endParaRPr lang="en-US" sz="2400">
              <a:cs typeface="Calibri" panose="020F0502020204030204"/>
            </a:endParaRPr>
          </a:p>
          <a:p>
            <a:pPr>
              <a:buClr>
                <a:srgbClr val="FFFFFF"/>
              </a:buClr>
            </a:pPr>
            <a:r>
              <a:rPr lang="en-US" sz="2400" b="1" dirty="0">
                <a:ea typeface="+mn-lt"/>
                <a:cs typeface="+mn-lt"/>
              </a:rPr>
              <a:t>Phonological Awareness</a:t>
            </a:r>
            <a:r>
              <a:rPr lang="en-US" sz="2400" dirty="0">
                <a:ea typeface="+mn-lt"/>
                <a:cs typeface="+mn-lt"/>
              </a:rPr>
              <a:t> - recognizing sounds in words</a:t>
            </a:r>
            <a:endParaRPr lang="en-US" sz="2400">
              <a:cs typeface="Calibri"/>
            </a:endParaRPr>
          </a:p>
          <a:p>
            <a:pPr>
              <a:buClr>
                <a:srgbClr val="FFFFFF"/>
              </a:buClr>
            </a:pPr>
            <a:r>
              <a:rPr lang="en-US" sz="2400" b="1" dirty="0">
                <a:ea typeface="+mn-lt"/>
                <a:cs typeface="+mn-lt"/>
              </a:rPr>
              <a:t>Phonics</a:t>
            </a:r>
            <a:r>
              <a:rPr lang="en-US" sz="2400" dirty="0">
                <a:ea typeface="+mn-lt"/>
                <a:cs typeface="+mn-lt"/>
              </a:rPr>
              <a:t> - understanding the connection between sounds and letters</a:t>
            </a:r>
            <a:endParaRPr lang="en-US" sz="2400">
              <a:cs typeface="Calibri"/>
            </a:endParaRPr>
          </a:p>
          <a:p>
            <a:pPr>
              <a:buClr>
                <a:srgbClr val="FFFFFF"/>
              </a:buClr>
            </a:pPr>
            <a:r>
              <a:rPr lang="en-US" sz="2400" b="1" dirty="0">
                <a:ea typeface="+mn-lt"/>
                <a:cs typeface="+mn-lt"/>
              </a:rPr>
              <a:t>Structural Analysis</a:t>
            </a:r>
            <a:r>
              <a:rPr lang="en-US" sz="2400" dirty="0">
                <a:ea typeface="+mn-lt"/>
                <a:cs typeface="+mn-lt"/>
              </a:rPr>
              <a:t> - recognizing meaningful parts in words</a:t>
            </a:r>
            <a:endParaRPr lang="en-US" sz="2400">
              <a:cs typeface="Calibri"/>
            </a:endParaRPr>
          </a:p>
          <a:p>
            <a:pPr>
              <a:buClr>
                <a:srgbClr val="FFFFFF"/>
              </a:buClr>
            </a:pPr>
            <a:r>
              <a:rPr lang="en-US" sz="2400" b="1" dirty="0">
                <a:ea typeface="+mn-lt"/>
                <a:cs typeface="+mn-lt"/>
              </a:rPr>
              <a:t>Fluency</a:t>
            </a:r>
            <a:r>
              <a:rPr lang="en-US" sz="2400" dirty="0">
                <a:ea typeface="+mn-lt"/>
                <a:cs typeface="+mn-lt"/>
              </a:rPr>
              <a:t> - reading smoothly and with expression</a:t>
            </a:r>
            <a:endParaRPr lang="en-US" sz="2400">
              <a:cs typeface="Calibri"/>
            </a:endParaRPr>
          </a:p>
          <a:p>
            <a:pPr>
              <a:buClr>
                <a:srgbClr val="FFFFFF"/>
              </a:buClr>
            </a:pPr>
            <a:r>
              <a:rPr lang="en-US" sz="2400" b="1" dirty="0">
                <a:ea typeface="+mn-lt"/>
                <a:cs typeface="+mn-lt"/>
              </a:rPr>
              <a:t>Vocabulary</a:t>
            </a:r>
            <a:r>
              <a:rPr lang="en-US" sz="2400" dirty="0">
                <a:ea typeface="+mn-lt"/>
                <a:cs typeface="+mn-lt"/>
              </a:rPr>
              <a:t> - understanding word meanings and relationships</a:t>
            </a:r>
            <a:endParaRPr lang="en-US" sz="2400">
              <a:cs typeface="Calibri"/>
            </a:endParaRPr>
          </a:p>
          <a:p>
            <a:pPr>
              <a:buClr>
                <a:srgbClr val="FFFFFF"/>
              </a:buClr>
            </a:pPr>
            <a:r>
              <a:rPr lang="en-US" sz="2400" b="1" dirty="0">
                <a:ea typeface="+mn-lt"/>
                <a:cs typeface="+mn-lt"/>
              </a:rPr>
              <a:t>Comprehension</a:t>
            </a:r>
            <a:r>
              <a:rPr lang="en-US" sz="2400" dirty="0">
                <a:ea typeface="+mn-lt"/>
                <a:cs typeface="+mn-lt"/>
              </a:rPr>
              <a:t> - understanding spoken and written language</a:t>
            </a:r>
            <a:endParaRPr lang="en-US" dirty="0">
              <a:cs typeface="Calibri"/>
            </a:endParaRPr>
          </a:p>
          <a:p>
            <a:pPr>
              <a:buClr>
                <a:srgbClr val="FFFFFF"/>
              </a:buClr>
            </a:pPr>
            <a:endParaRPr lang="en-US" dirty="0">
              <a:cs typeface="Calibri"/>
            </a:endParaRPr>
          </a:p>
        </p:txBody>
      </p:sp>
    </p:spTree>
    <p:extLst>
      <p:ext uri="{BB962C8B-B14F-4D97-AF65-F5344CB8AC3E}">
        <p14:creationId xmlns:p14="http://schemas.microsoft.com/office/powerpoint/2010/main" val="339052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1237-F855-4A17-A75B-446C8DA272C3}"/>
              </a:ext>
            </a:extLst>
          </p:cNvPr>
          <p:cNvSpPr>
            <a:spLocks noGrp="1"/>
          </p:cNvSpPr>
          <p:nvPr>
            <p:ph type="title"/>
          </p:nvPr>
        </p:nvSpPr>
        <p:spPr/>
        <p:txBody>
          <a:bodyPr/>
          <a:lstStyle/>
          <a:p>
            <a:r>
              <a:rPr lang="en-US" dirty="0">
                <a:cs typeface="Calibri Light"/>
              </a:rPr>
              <a:t>Reception, Year 1 &amp; Year 2 – Speech link</a:t>
            </a:r>
          </a:p>
        </p:txBody>
      </p:sp>
      <p:sp>
        <p:nvSpPr>
          <p:cNvPr id="3" name="Content Placeholder 2">
            <a:extLst>
              <a:ext uri="{FF2B5EF4-FFF2-40B4-BE49-F238E27FC236}">
                <a16:creationId xmlns:a16="http://schemas.microsoft.com/office/drawing/2014/main" id="{2B29B589-9EC2-0F43-4925-821F45572D7C}"/>
              </a:ext>
            </a:extLst>
          </p:cNvPr>
          <p:cNvSpPr>
            <a:spLocks noGrp="1"/>
          </p:cNvSpPr>
          <p:nvPr>
            <p:ph idx="1"/>
          </p:nvPr>
        </p:nvSpPr>
        <p:spPr>
          <a:xfrm>
            <a:off x="266701" y="1711372"/>
            <a:ext cx="11750675" cy="5029567"/>
          </a:xfrm>
        </p:spPr>
        <p:txBody>
          <a:bodyPr vert="horz" lIns="91440" tIns="45720" rIns="91440" bIns="45720" rtlCol="0" anchor="ctr">
            <a:noAutofit/>
          </a:bodyPr>
          <a:lstStyle/>
          <a:p>
            <a:r>
              <a:rPr lang="en-US" sz="2400" dirty="0">
                <a:ea typeface="+mn-lt"/>
                <a:cs typeface="+mn-lt"/>
              </a:rPr>
              <a:t>Speech Link is used to identify and support children with developmental speech sound difficulties.</a:t>
            </a:r>
          </a:p>
          <a:p>
            <a:pPr>
              <a:buClr>
                <a:srgbClr val="FFFFFF"/>
              </a:buClr>
            </a:pPr>
            <a:r>
              <a:rPr lang="en-US" sz="2400" dirty="0">
                <a:ea typeface="+mn-lt"/>
                <a:cs typeface="+mn-lt"/>
              </a:rPr>
              <a:t>The online, screening assessment is fun, quick and easy to administer. It identifies whether a child’s speech is as it should be for their age. If a delay is present the package will recommend a </a:t>
            </a:r>
            <a:r>
              <a:rPr lang="en-US" sz="2400" dirty="0" err="1">
                <a:ea typeface="+mn-lt"/>
                <a:cs typeface="+mn-lt"/>
              </a:rPr>
              <a:t>programme</a:t>
            </a:r>
            <a:r>
              <a:rPr lang="en-US" sz="2400" dirty="0">
                <a:ea typeface="+mn-lt"/>
                <a:cs typeface="+mn-lt"/>
              </a:rPr>
              <a:t> of work. It will clearly indicate when a Speech and Language Therapist’s opinion is required, helping you make the most of your external agency support.</a:t>
            </a:r>
          </a:p>
          <a:p>
            <a:pPr>
              <a:buClr>
                <a:srgbClr val="FFFFFF"/>
              </a:buClr>
            </a:pPr>
            <a:r>
              <a:rPr lang="en-US" sz="2400" dirty="0">
                <a:ea typeface="+mn-lt"/>
                <a:cs typeface="+mn-lt"/>
              </a:rPr>
              <a:t>The ability to hear the difference between different speech sounds is essential for both speech and literacy development. The interactive online listening games can be used across the whole class to develop good listening, auditory analysis and sound discrimination skills.</a:t>
            </a:r>
            <a:endParaRPr lang="en-US" sz="2400" dirty="0">
              <a:cs typeface="Calibri"/>
            </a:endParaRPr>
          </a:p>
        </p:txBody>
      </p:sp>
    </p:spTree>
    <p:extLst>
      <p:ext uri="{BB962C8B-B14F-4D97-AF65-F5344CB8AC3E}">
        <p14:creationId xmlns:p14="http://schemas.microsoft.com/office/powerpoint/2010/main" val="3566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05C38-1ABA-64A3-34DB-35A30E1CC862}"/>
              </a:ext>
            </a:extLst>
          </p:cNvPr>
          <p:cNvSpPr>
            <a:spLocks noGrp="1"/>
          </p:cNvSpPr>
          <p:nvPr>
            <p:ph type="title"/>
          </p:nvPr>
        </p:nvSpPr>
        <p:spPr>
          <a:xfrm>
            <a:off x="437323" y="0"/>
            <a:ext cx="10131425" cy="1456267"/>
          </a:xfrm>
        </p:spPr>
        <p:txBody>
          <a:bodyPr/>
          <a:lstStyle/>
          <a:p>
            <a:r>
              <a:rPr lang="en-US" dirty="0"/>
              <a:t>ELSA</a:t>
            </a:r>
          </a:p>
        </p:txBody>
      </p:sp>
      <p:sp>
        <p:nvSpPr>
          <p:cNvPr id="3" name="Content Placeholder 2">
            <a:extLst>
              <a:ext uri="{FF2B5EF4-FFF2-40B4-BE49-F238E27FC236}">
                <a16:creationId xmlns:a16="http://schemas.microsoft.com/office/drawing/2014/main" id="{59E49590-1557-E9BA-CF77-D0872CA54206}"/>
              </a:ext>
            </a:extLst>
          </p:cNvPr>
          <p:cNvSpPr>
            <a:spLocks noGrp="1"/>
          </p:cNvSpPr>
          <p:nvPr>
            <p:ph idx="1"/>
          </p:nvPr>
        </p:nvSpPr>
        <p:spPr>
          <a:xfrm>
            <a:off x="0" y="1182756"/>
            <a:ext cx="12085983" cy="6122505"/>
          </a:xfrm>
        </p:spPr>
        <p:txBody>
          <a:bodyPr>
            <a:normAutofit/>
          </a:bodyPr>
          <a:lstStyle/>
          <a:p>
            <a:pPr algn="l"/>
            <a:r>
              <a:rPr lang="en-GB" sz="2000" b="0" i="0" dirty="0">
                <a:effectLst/>
                <a:latin typeface="robotoregular"/>
              </a:rPr>
              <a:t>ELSA stands for emotional literacy support assistant - this wiki tells you more about what ELSAs do in schools and how they support children.</a:t>
            </a:r>
          </a:p>
          <a:p>
            <a:pPr algn="l"/>
            <a:r>
              <a:rPr lang="en-GB" sz="2000" b="0" i="0" dirty="0">
                <a:effectLst/>
                <a:latin typeface="robotoregular"/>
              </a:rPr>
              <a:t>What is ELSA?</a:t>
            </a:r>
          </a:p>
          <a:p>
            <a:pPr algn="l"/>
            <a:r>
              <a:rPr lang="en-GB" sz="2000" b="0" i="0" dirty="0">
                <a:effectLst/>
                <a:latin typeface="robotoregular"/>
              </a:rPr>
              <a:t>Ins schools, ELSA stands for Emotional Literacy Support Assistant. ELSA support in schools is a project designed to help schools support the emotional needs of their pupils.</a:t>
            </a:r>
          </a:p>
          <a:p>
            <a:pPr algn="l"/>
            <a:r>
              <a:rPr lang="en-GB" sz="2000" b="0" i="0" dirty="0">
                <a:effectLst/>
                <a:latin typeface="robotoregular"/>
              </a:rPr>
              <a:t>ELSA acknowledges that children and young people learn best when they feel happier and their emotional needs are being addressed.</a:t>
            </a:r>
          </a:p>
          <a:p>
            <a:pPr algn="l"/>
            <a:r>
              <a:rPr lang="en-GB" sz="2000" b="0" i="0" dirty="0">
                <a:effectLst/>
                <a:latin typeface="robotoregular"/>
              </a:rPr>
              <a:t>The initiative was developed and supported by educational psychologists who used knowledge of how children develop socially and emotionally and apply this knowledge to the needs of pupils.</a:t>
            </a:r>
          </a:p>
          <a:p>
            <a:pPr algn="l"/>
            <a:r>
              <a:rPr lang="en-GB" sz="2000" b="0" i="0" dirty="0">
                <a:effectLst/>
                <a:latin typeface="robotoregular"/>
              </a:rPr>
              <a:t>The role title of ELSA may only be taken by someone who:</a:t>
            </a:r>
          </a:p>
          <a:p>
            <a:pPr algn="l">
              <a:buFont typeface="Arial" panose="020B0604020202020204" pitchFamily="34" charset="0"/>
              <a:buChar char="•"/>
            </a:pPr>
            <a:r>
              <a:rPr lang="en-GB" sz="2000" b="0" i="0" dirty="0">
                <a:effectLst/>
                <a:latin typeface="robotoregular"/>
              </a:rPr>
              <a:t>Has attended a full ELSA training course.</a:t>
            </a:r>
          </a:p>
          <a:p>
            <a:pPr algn="l">
              <a:buFont typeface="Arial" panose="020B0604020202020204" pitchFamily="34" charset="0"/>
              <a:buChar char="•"/>
            </a:pPr>
            <a:r>
              <a:rPr lang="en-GB" sz="2000" b="0" i="0" dirty="0">
                <a:effectLst/>
                <a:latin typeface="robotoregular"/>
              </a:rPr>
              <a:t>Regularly attends supervision groups led by educational psychologists.</a:t>
            </a:r>
          </a:p>
          <a:p>
            <a:pPr algn="l">
              <a:buFont typeface="Arial" panose="020B0604020202020204" pitchFamily="34" charset="0"/>
              <a:buChar char="•"/>
            </a:pPr>
            <a:r>
              <a:rPr lang="en-GB" sz="2000" b="0" i="0" dirty="0">
                <a:effectLst/>
                <a:latin typeface="robotoregular"/>
              </a:rPr>
              <a:t>Currently, are developing bespoke programmes to support the emotional needs of children in their school.</a:t>
            </a:r>
          </a:p>
          <a:p>
            <a:endParaRPr lang="en-US" dirty="0"/>
          </a:p>
        </p:txBody>
      </p:sp>
    </p:spTree>
    <p:extLst>
      <p:ext uri="{BB962C8B-B14F-4D97-AF65-F5344CB8AC3E}">
        <p14:creationId xmlns:p14="http://schemas.microsoft.com/office/powerpoint/2010/main" val="2531794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3200" b="1" i="0" dirty="0">
                <a:effectLst/>
                <a:latin typeface="robotoregular"/>
              </a:rPr>
              <a:t>What can ELSAs help with?</a:t>
            </a:r>
          </a:p>
          <a:p>
            <a:pPr algn="l"/>
            <a:r>
              <a:rPr lang="en-GB" sz="2800" b="0" i="0" dirty="0">
                <a:effectLst/>
                <a:latin typeface="robotoregular"/>
              </a:rPr>
              <a:t>There are a lot of emotional skills that ELSA can help with, including:</a:t>
            </a:r>
          </a:p>
          <a:p>
            <a:pPr algn="l">
              <a:buFont typeface="Arial" panose="020B0604020202020204" pitchFamily="34" charset="0"/>
              <a:buChar char="•"/>
            </a:pPr>
            <a:r>
              <a:rPr lang="en-GB" sz="2800" b="0" i="0" dirty="0">
                <a:effectLst/>
                <a:latin typeface="robotoregular"/>
              </a:rPr>
              <a:t>Social Skills</a:t>
            </a:r>
          </a:p>
          <a:p>
            <a:pPr algn="l">
              <a:buFont typeface="Arial" panose="020B0604020202020204" pitchFamily="34" charset="0"/>
              <a:buChar char="•"/>
            </a:pPr>
            <a:r>
              <a:rPr lang="en-GB" sz="2800" b="0" i="0" dirty="0">
                <a:effectLst/>
                <a:latin typeface="robotoregular"/>
              </a:rPr>
              <a:t>Bereavement</a:t>
            </a:r>
          </a:p>
          <a:p>
            <a:pPr algn="l">
              <a:buFont typeface="Arial" panose="020B0604020202020204" pitchFamily="34" charset="0"/>
              <a:buChar char="•"/>
            </a:pPr>
            <a:r>
              <a:rPr lang="en-GB" sz="2800" b="0" i="0" dirty="0">
                <a:effectLst/>
                <a:latin typeface="robotoregular"/>
              </a:rPr>
              <a:t>Social Situations</a:t>
            </a:r>
          </a:p>
          <a:p>
            <a:pPr algn="l">
              <a:buFont typeface="Arial" panose="020B0604020202020204" pitchFamily="34" charset="0"/>
              <a:buChar char="•"/>
            </a:pPr>
            <a:r>
              <a:rPr lang="en-GB" sz="2800" b="0" i="0" dirty="0">
                <a:effectLst/>
                <a:latin typeface="robotoregular"/>
              </a:rPr>
              <a:t>Therapeutic Stories</a:t>
            </a:r>
          </a:p>
          <a:p>
            <a:pPr algn="l">
              <a:buFont typeface="Arial" panose="020B0604020202020204" pitchFamily="34" charset="0"/>
              <a:buChar char="•"/>
            </a:pPr>
            <a:r>
              <a:rPr lang="en-GB" sz="2800" b="0" i="0" dirty="0">
                <a:effectLst/>
                <a:latin typeface="robotoregular"/>
              </a:rPr>
              <a:t>Anger Management</a:t>
            </a:r>
          </a:p>
          <a:p>
            <a:pPr algn="l">
              <a:buFont typeface="Arial" panose="020B0604020202020204" pitchFamily="34" charset="0"/>
              <a:buChar char="•"/>
            </a:pPr>
            <a:r>
              <a:rPr lang="en-GB" sz="2800" b="0" i="0" dirty="0">
                <a:effectLst/>
                <a:latin typeface="robotoregular"/>
              </a:rPr>
              <a:t>Self-esteem</a:t>
            </a:r>
          </a:p>
          <a:p>
            <a:pPr algn="l">
              <a:buFont typeface="Arial" panose="020B0604020202020204" pitchFamily="34" charset="0"/>
              <a:buChar char="•"/>
            </a:pPr>
            <a:r>
              <a:rPr lang="en-GB" sz="2800" b="0" i="0" dirty="0">
                <a:effectLst/>
                <a:latin typeface="robotoregular"/>
              </a:rPr>
              <a:t>Real-life problem-solving skills</a:t>
            </a:r>
          </a:p>
          <a:p>
            <a:pPr algn="l">
              <a:buFont typeface="Arial" panose="020B0604020202020204" pitchFamily="34" charset="0"/>
              <a:buChar char="•"/>
            </a:pPr>
            <a:r>
              <a:rPr lang="en-GB" sz="2800" b="0" i="0" dirty="0">
                <a:effectLst/>
                <a:latin typeface="robotoregular"/>
              </a:rPr>
              <a:t>Friendship</a:t>
            </a:r>
          </a:p>
        </p:txBody>
      </p:sp>
    </p:spTree>
    <p:extLst>
      <p:ext uri="{BB962C8B-B14F-4D97-AF65-F5344CB8AC3E}">
        <p14:creationId xmlns:p14="http://schemas.microsoft.com/office/powerpoint/2010/main" val="3740549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b="1" i="0" dirty="0">
                <a:effectLst/>
                <a:latin typeface="robotoregular"/>
              </a:rPr>
              <a:t>How long should an ELSA Programme last?</a:t>
            </a:r>
          </a:p>
          <a:p>
            <a:pPr algn="l"/>
            <a:r>
              <a:rPr lang="en-GB" sz="2400" b="0" i="0" dirty="0">
                <a:effectLst/>
                <a:latin typeface="robotoregular"/>
              </a:rPr>
              <a:t>There are very few cases where ELSA should become a permanent feature of a child’s support system, as the programme works best when there are aims for children to work towards and achieve. When planning a child’s individual ELSA programme, it is a good idea to plan a term’s worth of work.</a:t>
            </a:r>
          </a:p>
          <a:p>
            <a:pPr algn="l"/>
            <a:r>
              <a:rPr lang="en-GB" sz="2400" b="0" i="0" dirty="0">
                <a:effectLst/>
                <a:latin typeface="robotoregular"/>
              </a:rPr>
              <a:t>Further intervention towards new aims can be put in place at a later date if it becomes required.</a:t>
            </a:r>
          </a:p>
          <a:p>
            <a:pPr algn="l"/>
            <a:r>
              <a:rPr lang="en-GB" sz="2400" b="0" i="0" dirty="0">
                <a:effectLst/>
                <a:latin typeface="robotoregular"/>
              </a:rPr>
              <a:t>Sessions will typically happen once a week across the length of a term and last between half an hour and an hour. During a session, an ELSA should:</a:t>
            </a:r>
          </a:p>
          <a:p>
            <a:pPr algn="l">
              <a:buFont typeface="Arial" panose="020B0604020202020204" pitchFamily="34" charset="0"/>
              <a:buChar char="•"/>
            </a:pPr>
            <a:r>
              <a:rPr lang="en-GB" sz="2400" b="0" i="0" dirty="0">
                <a:effectLst/>
                <a:latin typeface="robotoregular"/>
              </a:rPr>
              <a:t>Check how the child is and how they have been feeling for the past week.</a:t>
            </a:r>
          </a:p>
          <a:p>
            <a:pPr algn="l">
              <a:buFont typeface="Arial" panose="020B0604020202020204" pitchFamily="34" charset="0"/>
              <a:buChar char="•"/>
            </a:pPr>
            <a:r>
              <a:rPr lang="en-GB" sz="2400" b="0" i="0" dirty="0">
                <a:effectLst/>
                <a:latin typeface="robotoregular"/>
              </a:rPr>
              <a:t>Review the content that was covered in the last session and see if any of the information needs to be revisited.</a:t>
            </a:r>
          </a:p>
          <a:p>
            <a:pPr algn="l">
              <a:buFont typeface="Arial" panose="020B0604020202020204" pitchFamily="34" charset="0"/>
              <a:buChar char="•"/>
            </a:pPr>
            <a:r>
              <a:rPr lang="en-GB" sz="2400" b="0" i="0" dirty="0">
                <a:effectLst/>
                <a:latin typeface="robotoregular"/>
              </a:rPr>
              <a:t>To introduce new content through engaging games and activities.</a:t>
            </a:r>
          </a:p>
          <a:p>
            <a:pPr algn="l">
              <a:buFont typeface="Arial" panose="020B0604020202020204" pitchFamily="34" charset="0"/>
              <a:buChar char="•"/>
            </a:pPr>
            <a:r>
              <a:rPr lang="en-GB" sz="2400" b="0" i="0" dirty="0">
                <a:effectLst/>
                <a:latin typeface="robotoregular"/>
              </a:rPr>
              <a:t>End the session in a way that helps the child to adjust to going back to class.</a:t>
            </a:r>
            <a:endParaRPr lang="en-GB" sz="2400" dirty="0"/>
          </a:p>
        </p:txBody>
      </p:sp>
    </p:spTree>
    <p:extLst>
      <p:ext uri="{BB962C8B-B14F-4D97-AF65-F5344CB8AC3E}">
        <p14:creationId xmlns:p14="http://schemas.microsoft.com/office/powerpoint/2010/main" val="2987549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4000" b="0" i="0" dirty="0">
                <a:effectLst/>
                <a:latin typeface="-apple-system"/>
              </a:rPr>
              <a:t>MOTIONAL</a:t>
            </a:r>
          </a:p>
          <a:p>
            <a:pPr algn="l"/>
            <a:endParaRPr lang="en-GB" sz="2400" dirty="0">
              <a:latin typeface="-apple-system"/>
            </a:endParaRPr>
          </a:p>
          <a:p>
            <a:pPr algn="l"/>
            <a:r>
              <a:rPr lang="en-GB" sz="2400" b="0" i="0" dirty="0" err="1">
                <a:effectLst/>
                <a:latin typeface="-apple-system"/>
              </a:rPr>
              <a:t>Motional’s</a:t>
            </a:r>
            <a:r>
              <a:rPr lang="en-GB" sz="2400" b="0" i="0" dirty="0">
                <a:effectLst/>
                <a:latin typeface="-apple-system"/>
              </a:rPr>
              <a:t> Snapshot tool uses a series of questions to help adults better understand how well a child or young person is functioning in terms of their mental health and wellbeing. For speed and simplicity, we have created a quick Universal Snapshot for all children, undertaken either individually or as a group.</a:t>
            </a:r>
          </a:p>
          <a:p>
            <a:pPr algn="l"/>
            <a:r>
              <a:rPr lang="en-GB" sz="2400" b="0" i="0" dirty="0">
                <a:effectLst/>
                <a:latin typeface="-apple-system"/>
              </a:rPr>
              <a:t>A Comprehensive Snapshot is also then available for individual children or young people who have been identified as needing a little more support and / or 1:1 intervention. The snapshots are based on the same fundamental underpinnings; The Universal Snapshot is simply a shorter version of the Comprehensive.</a:t>
            </a:r>
          </a:p>
          <a:p>
            <a:pPr algn="l"/>
            <a:endParaRPr lang="en-GB" sz="2400" dirty="0">
              <a:latin typeface="-apple-system"/>
            </a:endParaRPr>
          </a:p>
          <a:p>
            <a:pPr algn="l"/>
            <a:endParaRPr lang="en-GB" sz="2400" b="0" i="0" dirty="0">
              <a:effectLst/>
              <a:latin typeface="-apple-system"/>
            </a:endParaRPr>
          </a:p>
          <a:p>
            <a:pPr algn="l"/>
            <a:endParaRPr lang="en-GB" sz="2400" b="0" i="0" dirty="0">
              <a:effectLst/>
              <a:latin typeface="-apple-system"/>
            </a:endParaRPr>
          </a:p>
          <a:p>
            <a:pPr algn="l"/>
            <a:endParaRPr lang="en-GB" sz="2400" b="0" i="0" dirty="0">
              <a:effectLst/>
              <a:latin typeface="-apple-system"/>
            </a:endParaRPr>
          </a:p>
          <a:p>
            <a:pPr marL="0" indent="0" algn="l">
              <a:buNone/>
            </a:pPr>
            <a:endParaRPr lang="en-GB" sz="2400" dirty="0"/>
          </a:p>
        </p:txBody>
      </p:sp>
      <p:sp>
        <p:nvSpPr>
          <p:cNvPr id="4" name="AutoShape 2" descr="Image of a horizontal bar chart showing results for different emotional systems in the brain">
            <a:extLst>
              <a:ext uri="{FF2B5EF4-FFF2-40B4-BE49-F238E27FC236}">
                <a16:creationId xmlns:a16="http://schemas.microsoft.com/office/drawing/2014/main" id="{0A6312CD-303C-F4E4-C3B0-F8DC5436D996}"/>
              </a:ext>
            </a:extLst>
          </p:cNvPr>
          <p:cNvSpPr>
            <a:spLocks noChangeAspect="1" noChangeArrowheads="1"/>
          </p:cNvSpPr>
          <p:nvPr/>
        </p:nvSpPr>
        <p:spPr bwMode="auto">
          <a:xfrm>
            <a:off x="69850"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of a horizontal bar chart showing results for different emotional systems in the brain">
            <a:extLst>
              <a:ext uri="{FF2B5EF4-FFF2-40B4-BE49-F238E27FC236}">
                <a16:creationId xmlns:a16="http://schemas.microsoft.com/office/drawing/2014/main" id="{8FBBF803-FCE0-6184-60ED-65D39D9362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4581B137-5D28-0D39-4610-5FC03923A983}"/>
              </a:ext>
            </a:extLst>
          </p:cNvPr>
          <p:cNvPicPr>
            <a:picLocks noChangeAspect="1"/>
          </p:cNvPicPr>
          <p:nvPr/>
        </p:nvPicPr>
        <p:blipFill rotWithShape="1">
          <a:blip r:embed="rId2"/>
          <a:srcRect l="1305" t="28551" r="68370" b="37681"/>
          <a:stretch/>
        </p:blipFill>
        <p:spPr>
          <a:xfrm>
            <a:off x="7616686" y="4293703"/>
            <a:ext cx="3697357" cy="2315818"/>
          </a:xfrm>
          <a:prstGeom prst="rect">
            <a:avLst/>
          </a:prstGeom>
        </p:spPr>
      </p:pic>
    </p:spTree>
    <p:extLst>
      <p:ext uri="{BB962C8B-B14F-4D97-AF65-F5344CB8AC3E}">
        <p14:creationId xmlns:p14="http://schemas.microsoft.com/office/powerpoint/2010/main" val="248645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lnSpcReduction="10000"/>
          </a:bodyPr>
          <a:lstStyle/>
          <a:p>
            <a:pPr algn="l"/>
            <a:r>
              <a:rPr lang="en-GB" sz="2800" b="0" i="0" dirty="0">
                <a:solidFill>
                  <a:srgbClr val="FFFFFF"/>
                </a:solidFill>
                <a:effectLst/>
                <a:latin typeface="-apple-system"/>
              </a:rPr>
              <a:t>Both levels of Snapshot allow you to create a Program of strategies and link with a wealth of practical activities known to support emotional development and to heal troubled children’s minds, brains, and ability to learn. The research base shows that these interventions can support children and teenagers who have mental health difficulties to go on to lead fulfilling lives.</a:t>
            </a:r>
          </a:p>
          <a:p>
            <a:pPr algn="l"/>
            <a:r>
              <a:rPr lang="en-GB" sz="2800" b="0" i="0" dirty="0">
                <a:solidFill>
                  <a:srgbClr val="FFFFFF"/>
                </a:solidFill>
                <a:effectLst/>
                <a:latin typeface="-apple-system"/>
              </a:rPr>
              <a:t>Our Programs tie in with the well-developed models of practice such as PACE, but are not specific to any specific provider. Each Program includes guidance (with extra detail for Practitioners) in protecting and relating to children. This guidance is tailored to the child you work with based on the scores in the Snapshot</a:t>
            </a:r>
          </a:p>
          <a:p>
            <a:pPr algn="l"/>
            <a:r>
              <a:rPr lang="en-GB" sz="2800" b="0" i="0" dirty="0">
                <a:solidFill>
                  <a:srgbClr val="FFFFFF"/>
                </a:solidFill>
                <a:effectLst/>
                <a:latin typeface="-apple-system"/>
              </a:rPr>
              <a:t>Each activity has a thorough description and step-by-step guide, together with key relationship-building approaches to help support and focus the impact this has on the child / young person or group.</a:t>
            </a:r>
          </a:p>
          <a:p>
            <a:pPr algn="l"/>
            <a:r>
              <a:rPr lang="en-GB" sz="2800" b="0" i="0" dirty="0">
                <a:solidFill>
                  <a:srgbClr val="FFFFFF"/>
                </a:solidFill>
                <a:effectLst/>
                <a:latin typeface="-apple-system"/>
              </a:rPr>
              <a:t>Programs can be created for Individuals and Groups.</a:t>
            </a:r>
            <a:endParaRPr lang="en-GB" sz="2800" dirty="0"/>
          </a:p>
        </p:txBody>
      </p:sp>
    </p:spTree>
    <p:extLst>
      <p:ext uri="{BB962C8B-B14F-4D97-AF65-F5344CB8AC3E}">
        <p14:creationId xmlns:p14="http://schemas.microsoft.com/office/powerpoint/2010/main" val="1696675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FLOURISH </a:t>
            </a:r>
          </a:p>
          <a:p>
            <a:pPr marL="0" indent="0" algn="l">
              <a:buNone/>
            </a:pPr>
            <a:endParaRPr lang="en-GB" sz="2400" dirty="0"/>
          </a:p>
          <a:p>
            <a:pPr algn="ctr"/>
            <a:r>
              <a:rPr lang="en-GB" sz="2400" b="0" i="0" dirty="0">
                <a:effectLst/>
                <a:latin typeface="Lato" panose="020B0604020202020204" pitchFamily="34" charset="0"/>
              </a:rPr>
              <a:t>The Flourish Project has been created to help young people to develop a growth mindset, creating helpful thinking patterns and enabling the young person to start to understand their potential, realizing future aspirations and setting goals for the future.</a:t>
            </a:r>
          </a:p>
          <a:p>
            <a:pPr algn="ctr"/>
            <a:r>
              <a:rPr lang="en-GB" sz="2400" b="0" i="0" dirty="0">
                <a:effectLst/>
                <a:latin typeface="Lato" panose="020B0604020202020204" pitchFamily="34" charset="0"/>
              </a:rPr>
              <a:t>1 in 10 children and young people aged 5-16 years old have clinically diagnosable mental problems. The statistics paint a picture of a generation increasingly struggling with mental and emotional health resulting in anxiety, depression, self-harm and suicide.</a:t>
            </a:r>
          </a:p>
          <a:p>
            <a:pPr marL="0" indent="0" algn="l">
              <a:buNone/>
            </a:pPr>
            <a:endParaRPr lang="en-GB" sz="2400" dirty="0"/>
          </a:p>
        </p:txBody>
      </p:sp>
    </p:spTree>
    <p:extLst>
      <p:ext uri="{BB962C8B-B14F-4D97-AF65-F5344CB8AC3E}">
        <p14:creationId xmlns:p14="http://schemas.microsoft.com/office/powerpoint/2010/main" val="3526268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Flourish sessions include topics on </a:t>
            </a:r>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p:txBody>
      </p:sp>
      <p:pic>
        <p:nvPicPr>
          <p:cNvPr id="4" name="Picture 3">
            <a:extLst>
              <a:ext uri="{FF2B5EF4-FFF2-40B4-BE49-F238E27FC236}">
                <a16:creationId xmlns:a16="http://schemas.microsoft.com/office/drawing/2014/main" id="{0F5DA510-FE01-E7AC-DE13-5B7E7F01EBFF}"/>
              </a:ext>
            </a:extLst>
          </p:cNvPr>
          <p:cNvPicPr>
            <a:picLocks noChangeAspect="1"/>
          </p:cNvPicPr>
          <p:nvPr/>
        </p:nvPicPr>
        <p:blipFill rotWithShape="1">
          <a:blip r:embed="rId2"/>
          <a:srcRect l="17935" t="34058" r="19294" b="18840"/>
          <a:stretch/>
        </p:blipFill>
        <p:spPr>
          <a:xfrm>
            <a:off x="1245092" y="1818862"/>
            <a:ext cx="9701816" cy="4094922"/>
          </a:xfrm>
          <a:prstGeom prst="rect">
            <a:avLst/>
          </a:prstGeom>
        </p:spPr>
      </p:pic>
    </p:spTree>
    <p:extLst>
      <p:ext uri="{BB962C8B-B14F-4D97-AF65-F5344CB8AC3E}">
        <p14:creationId xmlns:p14="http://schemas.microsoft.com/office/powerpoint/2010/main" val="3012758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3DFF5-555A-799A-9012-6A7376577611}"/>
              </a:ext>
            </a:extLst>
          </p:cNvPr>
          <p:cNvSpPr>
            <a:spLocks noGrp="1"/>
          </p:cNvSpPr>
          <p:nvPr>
            <p:ph type="title"/>
          </p:nvPr>
        </p:nvSpPr>
        <p:spPr>
          <a:xfrm>
            <a:off x="685801" y="-278296"/>
            <a:ext cx="10131425" cy="1679713"/>
          </a:xfrm>
        </p:spPr>
        <p:txBody>
          <a:bodyPr/>
          <a:lstStyle/>
          <a:p>
            <a:r>
              <a:rPr lang="en-GB" dirty="0"/>
              <a:t>POWER OF ONE </a:t>
            </a:r>
          </a:p>
        </p:txBody>
      </p:sp>
      <p:sp>
        <p:nvSpPr>
          <p:cNvPr id="4" name="Content Placeholder 3">
            <a:extLst>
              <a:ext uri="{FF2B5EF4-FFF2-40B4-BE49-F238E27FC236}">
                <a16:creationId xmlns:a16="http://schemas.microsoft.com/office/drawing/2014/main" id="{1E4A9B44-FFFC-3A9A-67A7-15CFABBE2963}"/>
              </a:ext>
            </a:extLst>
          </p:cNvPr>
          <p:cNvSpPr>
            <a:spLocks noGrp="1"/>
          </p:cNvSpPr>
          <p:nvPr>
            <p:ph idx="1"/>
          </p:nvPr>
        </p:nvSpPr>
        <p:spPr>
          <a:xfrm>
            <a:off x="178904" y="795130"/>
            <a:ext cx="11827565" cy="5973417"/>
          </a:xfrm>
        </p:spPr>
        <p:txBody>
          <a:bodyPr>
            <a:normAutofit/>
          </a:bodyPr>
          <a:lstStyle/>
          <a:p>
            <a:pPr algn="l"/>
            <a:r>
              <a:rPr lang="en-GB" sz="2000" b="1" i="0" dirty="0">
                <a:effectLst/>
              </a:rPr>
              <a:t>Who is it suitable for?</a:t>
            </a:r>
            <a:endParaRPr lang="en-GB" sz="2000" b="0" i="0" dirty="0">
              <a:effectLst/>
            </a:endParaRPr>
          </a:p>
          <a:p>
            <a:pPr algn="l"/>
            <a:r>
              <a:rPr lang="en-GB" sz="2000" b="1" i="0" dirty="0">
                <a:effectLst/>
              </a:rPr>
              <a:t>Plus 1</a:t>
            </a:r>
            <a:r>
              <a:rPr lang="en-GB" sz="2000" b="0" i="0" dirty="0">
                <a:effectLst/>
              </a:rPr>
              <a:t> is ideal for anyone who benefits from repeated maths practice.  It's designed to appeal to all age ranges and it suitable from 6 years old, right up to adult basic skills.   The clear language and repetition benefits students with dyslexia and those with English as an Additional language.  Students with dyscalculia benefit from the highly structured approach with clear explanations. </a:t>
            </a:r>
          </a:p>
          <a:p>
            <a:pPr algn="l">
              <a:buFont typeface="Arial" panose="020B0604020202020204" pitchFamily="34" charset="0"/>
              <a:buChar char="•"/>
            </a:pPr>
            <a:r>
              <a:rPr lang="en-GB" sz="2000" b="1" i="0" dirty="0">
                <a:effectLst/>
              </a:rPr>
              <a:t>Age range –  5 year olds to basic adult numeracy</a:t>
            </a:r>
            <a:endParaRPr lang="en-GB" sz="2000" b="0" i="0" dirty="0">
              <a:effectLst/>
            </a:endParaRPr>
          </a:p>
          <a:p>
            <a:pPr algn="l">
              <a:buFont typeface="Arial" panose="020B0604020202020204" pitchFamily="34" charset="0"/>
              <a:buChar char="•"/>
            </a:pPr>
            <a:r>
              <a:rPr lang="en-GB" sz="2000" b="1" i="0" dirty="0">
                <a:effectLst/>
              </a:rPr>
              <a:t>Special needs –  Dyslexia, Dyscalculia</a:t>
            </a:r>
            <a:endParaRPr lang="en-GB" sz="2000" b="0" i="0" dirty="0">
              <a:effectLst/>
            </a:endParaRPr>
          </a:p>
          <a:p>
            <a:pPr algn="l"/>
            <a:r>
              <a:rPr lang="en-GB" sz="2000" b="1" i="0" dirty="0">
                <a:effectLst/>
              </a:rPr>
              <a:t>What topics does the book cover?</a:t>
            </a:r>
            <a:endParaRPr lang="en-GB" sz="2000" b="0" i="0" dirty="0">
              <a:effectLst/>
            </a:endParaRPr>
          </a:p>
          <a:p>
            <a:pPr algn="l"/>
            <a:r>
              <a:rPr lang="en-GB" sz="2000" b="0" i="0" dirty="0">
                <a:effectLst/>
              </a:rPr>
              <a:t>The book covers basic number work, such as counting forwards and backwards with numbers up to 10, adding and subtracting numbers up to 10, and introducing doubling and halving. It is for anyone who benefits from repeated practice and explanation as the book, </a:t>
            </a:r>
            <a:r>
              <a:rPr lang="en-GB" sz="2000" b="1" i="0" dirty="0">
                <a:effectLst/>
              </a:rPr>
              <a:t>Plus 1</a:t>
            </a:r>
            <a:r>
              <a:rPr lang="en-GB" sz="2000" b="0" i="0" dirty="0">
                <a:effectLst/>
              </a:rPr>
              <a:t>, stems from the need of some people to have more reinforcement and practice than is often available.    </a:t>
            </a:r>
          </a:p>
          <a:p>
            <a:pPr algn="l">
              <a:buFont typeface="Arial" panose="020B0604020202020204" pitchFamily="34" charset="0"/>
              <a:buChar char="•"/>
            </a:pPr>
            <a:r>
              <a:rPr lang="en-GB" sz="2000" b="1" i="0" dirty="0">
                <a:effectLst/>
              </a:rPr>
              <a:t>Counting backwards and forwards</a:t>
            </a:r>
            <a:endParaRPr lang="en-GB" sz="2000" b="0" i="0" dirty="0">
              <a:effectLst/>
            </a:endParaRPr>
          </a:p>
          <a:p>
            <a:pPr algn="l">
              <a:buFont typeface="Arial" panose="020B0604020202020204" pitchFamily="34" charset="0"/>
              <a:buChar char="•"/>
            </a:pPr>
            <a:r>
              <a:rPr lang="en-GB" sz="2000" b="1" i="0" dirty="0">
                <a:effectLst/>
              </a:rPr>
              <a:t>Adding and subtracting up to 10</a:t>
            </a:r>
            <a:endParaRPr lang="en-GB" sz="2000" b="0" i="0" dirty="0">
              <a:effectLst/>
            </a:endParaRPr>
          </a:p>
          <a:p>
            <a:pPr algn="l">
              <a:buFont typeface="Arial" panose="020B0604020202020204" pitchFamily="34" charset="0"/>
              <a:buChar char="•"/>
            </a:pPr>
            <a:r>
              <a:rPr lang="en-GB" sz="2000" b="1" i="0" dirty="0">
                <a:effectLst/>
              </a:rPr>
              <a:t>Introduction to doubling and halving</a:t>
            </a:r>
            <a:endParaRPr lang="en-GB" sz="2000" b="0" i="0" dirty="0">
              <a:effectLst/>
            </a:endParaRPr>
          </a:p>
          <a:p>
            <a:endParaRPr lang="en-GB" dirty="0"/>
          </a:p>
        </p:txBody>
      </p:sp>
    </p:spTree>
    <p:extLst>
      <p:ext uri="{BB962C8B-B14F-4D97-AF65-F5344CB8AC3E}">
        <p14:creationId xmlns:p14="http://schemas.microsoft.com/office/powerpoint/2010/main" val="561078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7CBE3-24FF-5B0B-B5E7-B66D08087182}"/>
              </a:ext>
            </a:extLst>
          </p:cNvPr>
          <p:cNvSpPr txBox="1"/>
          <p:nvPr/>
        </p:nvSpPr>
        <p:spPr>
          <a:xfrm>
            <a:off x="308113" y="447261"/>
            <a:ext cx="11608904" cy="5632311"/>
          </a:xfrm>
          <a:prstGeom prst="rect">
            <a:avLst/>
          </a:prstGeom>
          <a:noFill/>
        </p:spPr>
        <p:txBody>
          <a:bodyPr wrap="square">
            <a:spAutoFit/>
          </a:bodyPr>
          <a:lstStyle/>
          <a:p>
            <a:pPr algn="l"/>
            <a:r>
              <a:rPr lang="en-GB" sz="4000" b="1" i="0" dirty="0">
                <a:effectLst/>
              </a:rPr>
              <a:t>Rapid Writing</a:t>
            </a:r>
          </a:p>
          <a:p>
            <a:pPr algn="l"/>
            <a:r>
              <a:rPr lang="en-GB" sz="3200" i="0" dirty="0">
                <a:effectLst/>
              </a:rPr>
              <a:t>Writing catch-up for struggling learners that's proven to work</a:t>
            </a:r>
          </a:p>
          <a:p>
            <a:pPr algn="l"/>
            <a:r>
              <a:rPr lang="en-GB" sz="3200" i="0" dirty="0">
                <a:effectLst/>
              </a:rPr>
              <a:t>Rapid Writing is a different approach to writing catch-up. Ideal for use with small groups or for one-to-one support, it's perfect for helping close the attainment gap in writing.  Created by expert authors, you can be reassured that the progression is spot on and will help children succeed across the whole curriculum.</a:t>
            </a:r>
          </a:p>
          <a:p>
            <a:pPr algn="l"/>
            <a:r>
              <a:rPr lang="en-GB" sz="3200" i="0" dirty="0">
                <a:effectLst/>
              </a:rPr>
              <a:t>Rapid Writing contains pupil writing logs for small group and independent writing sessions, and teaching guides to help make every writing intervention effective. It is designed for use by SEN and struggling writers at KS2.</a:t>
            </a:r>
          </a:p>
        </p:txBody>
      </p:sp>
    </p:spTree>
    <p:extLst>
      <p:ext uri="{BB962C8B-B14F-4D97-AF65-F5344CB8AC3E}">
        <p14:creationId xmlns:p14="http://schemas.microsoft.com/office/powerpoint/2010/main" val="1916777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4979504"/>
          </a:xfrm>
        </p:spPr>
        <p:txBody>
          <a:bodyPr>
            <a:normAutofit lnSpcReduction="10000"/>
          </a:bodyPr>
          <a:lstStyle/>
          <a:p>
            <a:pPr algn="l"/>
            <a:r>
              <a:rPr lang="en-GB" sz="2400" b="0" i="0" dirty="0">
                <a:effectLst/>
                <a:latin typeface="Open Sans" panose="020B0606030504020204" pitchFamily="34" charset="0"/>
              </a:rPr>
              <a:t>With fun contexts and fantastic designs, these finely levelled writing logs are designed to help your children tackle the elements of writing they find most difficult to master. They support and scaffold their writing, helping them to enjoy and take pride in their finished work.</a:t>
            </a:r>
          </a:p>
          <a:p>
            <a:pPr algn="l"/>
            <a:r>
              <a:rPr lang="en-GB" sz="2400" b="0" i="0" dirty="0">
                <a:effectLst/>
                <a:latin typeface="Open Sans" panose="020B0606030504020204" pitchFamily="34" charset="0"/>
              </a:rPr>
              <a:t>The comic-book style appeals, especially to boys, and the age-appropriate content will help keep them on task as they work through short, achievable tasks to help build their confidence.</a:t>
            </a:r>
          </a:p>
          <a:p>
            <a:pPr algn="l"/>
            <a:r>
              <a:rPr lang="en-GB" sz="2400" b="0" i="0" dirty="0">
                <a:effectLst/>
                <a:latin typeface="Open Sans" panose="020B0606030504020204" pitchFamily="34" charset="0"/>
              </a:rPr>
              <a:t>From spelling and punctuation tasks, to sentence structure and writing for different genres and text types, Rapid’s writing logs will help your children tackle and improve all areas of their writing.</a:t>
            </a:r>
          </a:p>
          <a:p>
            <a:pPr algn="l"/>
            <a:r>
              <a:rPr lang="en-GB" sz="2400" b="0" i="0" dirty="0">
                <a:effectLst/>
                <a:latin typeface="Open Sans" panose="020B0606030504020204" pitchFamily="34" charset="0"/>
              </a:rPr>
              <a:t>Using familiar characters from the </a:t>
            </a:r>
            <a:r>
              <a:rPr lang="en-GB" sz="2400" b="0" i="0" u="none" strike="noStrike" dirty="0">
                <a:effectLst/>
                <a:latin typeface="Open Sans" panose="020B0606030504020204" pitchFamily="34" charset="0"/>
                <a:hlinkClick r:id="rId2" tooltip="Rapid Reading for SEN and struggling pupils at KS2 (1st/2nd Level)">
                  <a:extLst>
                    <a:ext uri="{A12FA001-AC4F-418D-AE19-62706E023703}">
                      <ahyp:hlinkClr xmlns:ahyp="http://schemas.microsoft.com/office/drawing/2018/hyperlinkcolor" val="tx"/>
                    </a:ext>
                  </a:extLst>
                </a:hlinkClick>
              </a:rPr>
              <a:t>Rapid Reading</a:t>
            </a:r>
            <a:r>
              <a:rPr lang="en-GB" sz="2400" b="0" i="0" dirty="0">
                <a:effectLst/>
                <a:latin typeface="Open Sans" panose="020B0606030504020204" pitchFamily="34" charset="0"/>
              </a:rPr>
              <a:t> books, these Rapid Writing logs are a great way to support the link between reading and writing. </a:t>
            </a:r>
          </a:p>
          <a:p>
            <a:pPr marL="0" indent="0" algn="l">
              <a:buNone/>
            </a:pPr>
            <a:endParaRPr lang="en-GB" sz="2400" dirty="0"/>
          </a:p>
        </p:txBody>
      </p:sp>
      <p:pic>
        <p:nvPicPr>
          <p:cNvPr id="4" name="Picture 3">
            <a:extLst>
              <a:ext uri="{FF2B5EF4-FFF2-40B4-BE49-F238E27FC236}">
                <a16:creationId xmlns:a16="http://schemas.microsoft.com/office/drawing/2014/main" id="{DD443784-103A-B41F-8027-44321C127A86}"/>
              </a:ext>
            </a:extLst>
          </p:cNvPr>
          <p:cNvPicPr>
            <a:picLocks noChangeAspect="1"/>
          </p:cNvPicPr>
          <p:nvPr/>
        </p:nvPicPr>
        <p:blipFill rotWithShape="1">
          <a:blip r:embed="rId3"/>
          <a:srcRect l="45326" t="23768" r="7962" b="22464"/>
          <a:stretch/>
        </p:blipFill>
        <p:spPr>
          <a:xfrm>
            <a:off x="4084983" y="4660561"/>
            <a:ext cx="3117574" cy="2018535"/>
          </a:xfrm>
          <a:prstGeom prst="rect">
            <a:avLst/>
          </a:prstGeom>
        </p:spPr>
      </p:pic>
    </p:spTree>
    <p:extLst>
      <p:ext uri="{BB962C8B-B14F-4D97-AF65-F5344CB8AC3E}">
        <p14:creationId xmlns:p14="http://schemas.microsoft.com/office/powerpoint/2010/main" val="1222974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4000" b="1" u="sng" dirty="0"/>
              <a:t>TALKABOUT </a:t>
            </a:r>
          </a:p>
          <a:p>
            <a:pPr marL="0" indent="0" algn="l">
              <a:buNone/>
            </a:pPr>
            <a:r>
              <a:rPr lang="en-GB" sz="3200" b="0" i="0" dirty="0" err="1">
                <a:effectLst/>
                <a:latin typeface="source_sans_proregular"/>
              </a:rPr>
              <a:t>Talkabout</a:t>
            </a:r>
            <a:r>
              <a:rPr lang="en-GB" sz="3200" b="0" i="0" dirty="0">
                <a:effectLst/>
                <a:latin typeface="source_sans_proregular"/>
              </a:rPr>
              <a:t> is a structured programme for teaching and measuring social skills. It is a whole scheme of work which helps you assess, teach and measure your work easily. It uses a hierarchical method of teaching social skills which means that having assessed the child using the </a:t>
            </a:r>
            <a:r>
              <a:rPr lang="en-GB" sz="3200" b="0" i="0" dirty="0" err="1">
                <a:effectLst/>
                <a:latin typeface="source_sans_proregular"/>
              </a:rPr>
              <a:t>Talkabout</a:t>
            </a:r>
            <a:r>
              <a:rPr lang="en-GB" sz="3200" b="0" i="0" dirty="0">
                <a:effectLst/>
                <a:latin typeface="source_sans_proregular"/>
              </a:rPr>
              <a:t> assessment, teachers will choose the appropriate level or book to start work at. This means that you may start by developing a child’s self-awareness and self-esteem before progressing onto body language. You will then move onto conversation skills and then onto friendship skills and assertiveness.</a:t>
            </a:r>
            <a:endParaRPr lang="en-GB" sz="3200" dirty="0"/>
          </a:p>
        </p:txBody>
      </p:sp>
    </p:spTree>
    <p:extLst>
      <p:ext uri="{BB962C8B-B14F-4D97-AF65-F5344CB8AC3E}">
        <p14:creationId xmlns:p14="http://schemas.microsoft.com/office/powerpoint/2010/main" val="3534470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0" y="-109329"/>
            <a:ext cx="11917017" cy="7235686"/>
          </a:xfrm>
        </p:spPr>
        <p:txBody>
          <a:bodyPr>
            <a:normAutofit fontScale="92500" lnSpcReduction="10000"/>
          </a:bodyPr>
          <a:lstStyle/>
          <a:p>
            <a:pPr algn="l" fontAlgn="base"/>
            <a:r>
              <a:rPr lang="en-GB" sz="3000" b="1" i="0" dirty="0" err="1">
                <a:effectLst/>
              </a:rPr>
              <a:t>Talkabout</a:t>
            </a:r>
            <a:r>
              <a:rPr lang="en-GB" sz="3000" b="1" i="0" dirty="0">
                <a:effectLst/>
              </a:rPr>
              <a:t> is…</a:t>
            </a:r>
          </a:p>
          <a:p>
            <a:pPr algn="l" fontAlgn="base">
              <a:buFont typeface="Arial" panose="020B0604020202020204" pitchFamily="34" charset="0"/>
              <a:buChar char="•"/>
            </a:pPr>
            <a:r>
              <a:rPr lang="en-GB" sz="2400" b="1" i="0" dirty="0">
                <a:effectLst/>
              </a:rPr>
              <a:t>A hierarchical approach to teaching social skills:</a:t>
            </a:r>
            <a:r>
              <a:rPr lang="en-GB" sz="2400" b="0" i="0" dirty="0">
                <a:effectLst/>
              </a:rPr>
              <a:t> foundation skills are taught prior to more complex skills.</a:t>
            </a:r>
          </a:p>
          <a:p>
            <a:pPr algn="l" fontAlgn="base">
              <a:buFont typeface="Arial" panose="020B0604020202020204" pitchFamily="34" charset="0"/>
              <a:buChar char="•"/>
            </a:pPr>
            <a:r>
              <a:rPr lang="en-GB" sz="2400" b="1" i="0" dirty="0">
                <a:effectLst/>
              </a:rPr>
              <a:t>Includes an assessment and outcome measures:</a:t>
            </a:r>
            <a:r>
              <a:rPr lang="en-GB" sz="2400" b="0" i="0" dirty="0">
                <a:effectLst/>
              </a:rPr>
              <a:t> the </a:t>
            </a:r>
            <a:r>
              <a:rPr lang="en-GB" sz="2400" b="0" i="0" dirty="0" err="1">
                <a:effectLst/>
              </a:rPr>
              <a:t>Talkabout</a:t>
            </a:r>
            <a:r>
              <a:rPr lang="en-GB" sz="2400" b="0" i="0" dirty="0">
                <a:effectLst/>
              </a:rPr>
              <a:t> assessment includes a method of quantifying results and if you attend Alex’s training, she gives you additional systems to measure effectiveness through using targets and spreadsheets.</a:t>
            </a:r>
          </a:p>
          <a:p>
            <a:pPr algn="l" fontAlgn="base">
              <a:buFont typeface="Arial" panose="020B0604020202020204" pitchFamily="34" charset="0"/>
              <a:buChar char="•"/>
            </a:pPr>
            <a:r>
              <a:rPr lang="en-GB" sz="2400" b="1" i="0" dirty="0">
                <a:effectLst/>
              </a:rPr>
              <a:t>Includes activities and plans of intervention:</a:t>
            </a:r>
            <a:r>
              <a:rPr lang="en-GB" sz="2400" b="0" i="0" dirty="0">
                <a:effectLst/>
              </a:rPr>
              <a:t> </a:t>
            </a:r>
            <a:r>
              <a:rPr lang="en-GB" sz="2400" b="0" i="0" dirty="0" err="1">
                <a:effectLst/>
              </a:rPr>
              <a:t>Talkabout</a:t>
            </a:r>
            <a:r>
              <a:rPr lang="en-GB" sz="2400" b="0" i="0" dirty="0">
                <a:effectLst/>
              </a:rPr>
              <a:t> is a scheme of work that is designed to be followed week by week, with plans for your intervention divided into 3 academic terms for anyone working in schools.</a:t>
            </a:r>
          </a:p>
          <a:p>
            <a:pPr algn="l" fontAlgn="base">
              <a:buFont typeface="Arial" panose="020B0604020202020204" pitchFamily="34" charset="0"/>
              <a:buChar char="•"/>
            </a:pPr>
            <a:r>
              <a:rPr lang="en-GB" sz="2400" b="1" i="0" dirty="0">
                <a:effectLst/>
              </a:rPr>
              <a:t>Suitable for all ages:</a:t>
            </a:r>
            <a:r>
              <a:rPr lang="en-GB" sz="2400" b="0" i="0" dirty="0">
                <a:effectLst/>
              </a:rPr>
              <a:t> the different books are designed with a certain population in mind, so that you will use the resource best suited to your client group, from young children (4+) to adults.</a:t>
            </a:r>
          </a:p>
          <a:p>
            <a:pPr algn="l" fontAlgn="base">
              <a:buFont typeface="Arial" panose="020B0604020202020204" pitchFamily="34" charset="0"/>
              <a:buChar char="•"/>
            </a:pPr>
            <a:r>
              <a:rPr lang="en-GB" sz="2400" b="1" i="0" dirty="0">
                <a:effectLst/>
              </a:rPr>
              <a:t>Suitable to put onto a school curriculum:</a:t>
            </a:r>
            <a:r>
              <a:rPr lang="en-GB" sz="2400" b="0" i="0" dirty="0">
                <a:effectLst/>
              </a:rPr>
              <a:t> the </a:t>
            </a:r>
            <a:r>
              <a:rPr lang="en-GB" sz="2400" b="0" i="0" dirty="0" err="1">
                <a:effectLst/>
              </a:rPr>
              <a:t>Talkabout</a:t>
            </a:r>
            <a:r>
              <a:rPr lang="en-GB" sz="2400" b="0" i="0" dirty="0">
                <a:effectLst/>
              </a:rPr>
              <a:t> resources have been written with schools in mind, so that teachers can easily put social skills into their lessons or onto their curriculum.</a:t>
            </a:r>
          </a:p>
          <a:p>
            <a:pPr algn="l" fontAlgn="base">
              <a:buFont typeface="Arial" panose="020B0604020202020204" pitchFamily="34" charset="0"/>
              <a:buChar char="•"/>
            </a:pPr>
            <a:r>
              <a:rPr lang="en-GB" sz="2400" b="1" i="0" dirty="0">
                <a:effectLst/>
              </a:rPr>
              <a:t>Proven effectiveness:</a:t>
            </a:r>
            <a:r>
              <a:rPr lang="en-GB" sz="2400" b="0" i="0" dirty="0">
                <a:effectLst/>
              </a:rPr>
              <a:t> </a:t>
            </a:r>
            <a:r>
              <a:rPr lang="en-GB" sz="2400" b="0" i="0" dirty="0" err="1">
                <a:effectLst/>
              </a:rPr>
              <a:t>Talkabout</a:t>
            </a:r>
            <a:r>
              <a:rPr lang="en-GB" sz="2400" b="0" i="0" dirty="0">
                <a:effectLst/>
              </a:rPr>
              <a:t> has been proved to be an effective tool for developing self-esteem, social skills and friendship skills and Alex is happy to share evidence from schools who have measured their progress.</a:t>
            </a:r>
          </a:p>
          <a:p>
            <a:pPr algn="l" fontAlgn="base">
              <a:buFont typeface="Arial" panose="020B0604020202020204" pitchFamily="34" charset="0"/>
              <a:buChar char="•"/>
            </a:pPr>
            <a:r>
              <a:rPr lang="en-GB" sz="2400" b="1" i="0" dirty="0">
                <a:effectLst/>
              </a:rPr>
              <a:t>A social skills textbook:</a:t>
            </a:r>
            <a:r>
              <a:rPr lang="en-GB" sz="2400" b="0" i="0" dirty="0">
                <a:effectLst/>
              </a:rPr>
              <a:t> Alex has recently written a textbook on social skills which combines sound theory with experience and evidence to make it an essential book for anyone wanting to further their knowledge of social skills.</a:t>
            </a:r>
          </a:p>
        </p:txBody>
      </p:sp>
    </p:spTree>
    <p:extLst>
      <p:ext uri="{BB962C8B-B14F-4D97-AF65-F5344CB8AC3E}">
        <p14:creationId xmlns:p14="http://schemas.microsoft.com/office/powerpoint/2010/main" val="1934482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77687" y="-109329"/>
            <a:ext cx="11539330" cy="7235686"/>
          </a:xfrm>
        </p:spPr>
        <p:txBody>
          <a:bodyPr>
            <a:normAutofit/>
          </a:bodyPr>
          <a:lstStyle/>
          <a:p>
            <a:pPr marL="0" indent="0" algn="l" fontAlgn="base">
              <a:buNone/>
            </a:pPr>
            <a:r>
              <a:rPr lang="en-GB" sz="3200" dirty="0"/>
              <a:t>Handwriting Motorway is ….</a:t>
            </a:r>
          </a:p>
          <a:p>
            <a:pPr marL="0" indent="0" algn="l" fontAlgn="base">
              <a:buNone/>
            </a:pPr>
            <a:endParaRPr lang="en-GB" sz="3200" dirty="0"/>
          </a:p>
          <a:p>
            <a:pPr algn="l" fontAlgn="base"/>
            <a:r>
              <a:rPr lang="en-GB" sz="3200" dirty="0"/>
              <a:t>a collaboration between Children’s Occupational Therapy Service (OT), UHB and Schools and Lifelong Learning (LLT) from Cardiff Local Authority </a:t>
            </a:r>
          </a:p>
          <a:p>
            <a:pPr algn="l" fontAlgn="base"/>
            <a:r>
              <a:rPr lang="en-GB" sz="3200" dirty="0"/>
              <a:t>rolled out to schools in the Vale and </a:t>
            </a:r>
            <a:r>
              <a:rPr lang="en-GB" sz="3200" dirty="0" err="1"/>
              <a:t>Cariff</a:t>
            </a:r>
            <a:r>
              <a:rPr lang="en-GB" sz="3200" dirty="0"/>
              <a:t>.</a:t>
            </a:r>
          </a:p>
          <a:p>
            <a:pPr algn="l" fontAlgn="base"/>
            <a:r>
              <a:rPr lang="en-GB" sz="3200" dirty="0"/>
              <a:t>encourages a whole school approach to motor skill development </a:t>
            </a:r>
          </a:p>
          <a:p>
            <a:pPr algn="l" fontAlgn="base"/>
            <a:r>
              <a:rPr lang="en-GB" sz="3200" dirty="0"/>
              <a:t>enables schools to support children with developmental delays and motor difficulties to make progress without the need to refer into the specialist services such as OT</a:t>
            </a:r>
            <a:endParaRPr lang="en-GB" sz="3200" b="0" i="0" dirty="0">
              <a:effectLst/>
            </a:endParaRPr>
          </a:p>
        </p:txBody>
      </p:sp>
    </p:spTree>
    <p:extLst>
      <p:ext uri="{BB962C8B-B14F-4D97-AF65-F5344CB8AC3E}">
        <p14:creationId xmlns:p14="http://schemas.microsoft.com/office/powerpoint/2010/main" val="22464429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6" ma:contentTypeDescription="Create a new document." ma:contentTypeScope="" ma:versionID="c131a99319987180aacc0d339f644622">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89c4cece4807bef474eb0bc8de402acc"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865BB66-6C08-42E6-907A-EB7A151E77EC}"/>
</file>

<file path=customXml/itemProps2.xml><?xml version="1.0" encoding="utf-8"?>
<ds:datastoreItem xmlns:ds="http://schemas.openxmlformats.org/officeDocument/2006/customXml" ds:itemID="{7CBA64CD-4600-4263-91EF-F91BE2152911}">
  <ds:schemaRefs>
    <ds:schemaRef ds:uri="http://schemas.microsoft.com/sharepoint/v3/contenttype/forms"/>
  </ds:schemaRefs>
</ds:datastoreItem>
</file>

<file path=customXml/itemProps3.xml><?xml version="1.0" encoding="utf-8"?>
<ds:datastoreItem xmlns:ds="http://schemas.openxmlformats.org/officeDocument/2006/customXml" ds:itemID="{C6D88F27-61BC-428E-8DAC-B5A8EAF987EF}">
  <ds:schemaRefs>
    <ds:schemaRef ds:uri="http://purl.org/dc/terms/"/>
    <ds:schemaRef ds:uri="ec47ce28-f4a0-42b3-843d-151e3dcbaa6f"/>
    <ds:schemaRef ds:uri="http://schemas.microsoft.com/office/2006/documentManagement/types"/>
    <ds:schemaRef ds:uri="http://schemas.microsoft.com/office/infopath/2007/PartnerControls"/>
    <ds:schemaRef ds:uri="http://purl.org/dc/elements/1.1/"/>
    <ds:schemaRef ds:uri="http://schemas.microsoft.com/office/2006/metadata/properties"/>
    <ds:schemaRef ds:uri="a8134ce8-086f-4fa5-b6cc-86e5257fe97b"/>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Celestial</Template>
  <TotalTime>392</TotalTime>
  <Words>2250</Words>
  <Application>Microsoft Office PowerPoint</Application>
  <PresentationFormat>Widescreen</PresentationFormat>
  <Paragraphs>129</Paragraphs>
  <Slides>20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-apple-system</vt:lpstr>
      <vt:lpstr>Arial</vt:lpstr>
      <vt:lpstr>Calibri</vt:lpstr>
      <vt:lpstr>Calibri Light</vt:lpstr>
      <vt:lpstr>Lato</vt:lpstr>
      <vt:lpstr>Open Sans</vt:lpstr>
      <vt:lpstr>robotoregular</vt:lpstr>
      <vt:lpstr>source_sans_proregular</vt:lpstr>
      <vt:lpstr>Celestial</vt:lpstr>
      <vt:lpstr>Interventions at Victoria</vt:lpstr>
      <vt:lpstr>PowerPoint Presentation</vt:lpstr>
      <vt:lpstr>Nursery - WellCom </vt:lpstr>
      <vt:lpstr>Reception, Year 1 &amp; Year 2  – Language Link</vt:lpstr>
      <vt:lpstr> Year 1 onwards – lexia </vt:lpstr>
      <vt:lpstr> Year 1 onwards – lexia</vt:lpstr>
      <vt:lpstr>Reception, Year 1 &amp; Year 2 – Speech link</vt:lpstr>
      <vt:lpstr>ELSA</vt:lpstr>
      <vt:lpstr>PowerPoint Presentation</vt:lpstr>
      <vt:lpstr>PowerPoint Presentation</vt:lpstr>
      <vt:lpstr>PowerPoint Presentation</vt:lpstr>
      <vt:lpstr>PowerPoint Presentation</vt:lpstr>
      <vt:lpstr>PowerPoint Presentation</vt:lpstr>
      <vt:lpstr>PowerPoint Presentation</vt:lpstr>
      <vt:lpstr>POWER OF ONE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Brown (Victoria Primary School)</dc:creator>
  <cp:lastModifiedBy>C Brown (Victoria Primary School)</cp:lastModifiedBy>
  <cp:revision>102</cp:revision>
  <dcterms:created xsi:type="dcterms:W3CDTF">2022-09-13T19:18:49Z</dcterms:created>
  <dcterms:modified xsi:type="dcterms:W3CDTF">2022-10-05T15:10:41Z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0x010100C4397393E501C949950E0EA1D1236938</vt:lpwstr>
  </property>
</Properties>
</file>