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312" r:id="rId5"/>
    <p:sldId id="279" r:id="rId6"/>
    <p:sldId id="330" r:id="rId7"/>
    <p:sldId id="337" r:id="rId8"/>
    <p:sldId id="262" r:id="rId9"/>
    <p:sldId id="294" r:id="rId10"/>
    <p:sldId id="372" r:id="rId11"/>
    <p:sldId id="373" r:id="rId12"/>
    <p:sldId id="374" r:id="rId13"/>
    <p:sldId id="375" r:id="rId14"/>
    <p:sldId id="376" r:id="rId15"/>
    <p:sldId id="328"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08" autoAdjust="0"/>
    <p:restoredTop sz="94660"/>
  </p:normalViewPr>
  <p:slideViewPr>
    <p:cSldViewPr snapToGrid="0">
      <p:cViewPr varScale="1">
        <p:scale>
          <a:sx n="59" d="100"/>
          <a:sy n="59" d="100"/>
        </p:scale>
        <p:origin x="1644" y="52"/>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AF52A1F-225B-4836-933F-B4937B583757}" type="datetimeFigureOut">
              <a:rPr lang="en-GB" smtClean="0"/>
              <a:t>09/07/2025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7D641F08-8557-44E8-AFFE-FB1C0ED3E3AE}" type="slidenum">
              <a:rPr lang="en-GB" smtClean="0"/>
              <a:t>‹#›</a:t>
            </a:fld>
            <a:endParaRPr lang="en-GB"/>
          </a:p>
        </p:txBody>
      </p:sp>
    </p:spTree>
    <p:extLst>
      <p:ext uri="{BB962C8B-B14F-4D97-AF65-F5344CB8AC3E}">
        <p14:creationId xmlns:p14="http://schemas.microsoft.com/office/powerpoint/2010/main" val="35436935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1"/>
            <a:ext cx="2946400" cy="496888"/>
          </a:xfrm>
          <a:prstGeom prst="rect">
            <a:avLst/>
          </a:prstGeom>
        </p:spPr>
        <p:txBody>
          <a:bodyPr vert="horz" lIns="91440" tIns="45720" rIns="91440" bIns="45720" rtlCol="0"/>
          <a:lstStyle>
            <a:lvl1pPr algn="r">
              <a:defRPr sz="1200"/>
            </a:lvl1pPr>
          </a:lstStyle>
          <a:p>
            <a:fld id="{E60F82A2-BCB3-4A13-B505-D88E00B4D3C6}" type="datetimeFigureOut">
              <a:rPr lang="en-GB" smtClean="0"/>
              <a:t>09/07/2025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1" y="4714876"/>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36BAD413-9791-48F8-BB9A-B9E0A4302A2C}" type="slidenum">
              <a:rPr lang="en-GB" smtClean="0"/>
              <a:t>‹#›</a:t>
            </a:fld>
            <a:endParaRPr lang="en-GB"/>
          </a:p>
        </p:txBody>
      </p:sp>
    </p:spTree>
    <p:extLst>
      <p:ext uri="{BB962C8B-B14F-4D97-AF65-F5344CB8AC3E}">
        <p14:creationId xmlns:p14="http://schemas.microsoft.com/office/powerpoint/2010/main" val="918943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6BAD413-9791-48F8-BB9A-B9E0A4302A2C}" type="slidenum">
              <a:rPr lang="en-GB" smtClean="0"/>
              <a:t>1</a:t>
            </a:fld>
            <a:endParaRPr lang="en-GB"/>
          </a:p>
        </p:txBody>
      </p:sp>
    </p:spTree>
    <p:extLst>
      <p:ext uri="{BB962C8B-B14F-4D97-AF65-F5344CB8AC3E}">
        <p14:creationId xmlns:p14="http://schemas.microsoft.com/office/powerpoint/2010/main" val="1988061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2</a:t>
            </a:fld>
            <a:endParaRPr lang="en-GB"/>
          </a:p>
        </p:txBody>
      </p:sp>
    </p:spTree>
    <p:extLst>
      <p:ext uri="{BB962C8B-B14F-4D97-AF65-F5344CB8AC3E}">
        <p14:creationId xmlns:p14="http://schemas.microsoft.com/office/powerpoint/2010/main" val="3743601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introduction of the Curriculum for Wales has seen a number of changes to the way we assess our children.</a:t>
            </a:r>
          </a:p>
        </p:txBody>
      </p:sp>
      <p:sp>
        <p:nvSpPr>
          <p:cNvPr id="4" name="Slide Number Placeholder 3"/>
          <p:cNvSpPr>
            <a:spLocks noGrp="1"/>
          </p:cNvSpPr>
          <p:nvPr>
            <p:ph type="sldNum" sz="quarter" idx="10"/>
          </p:nvPr>
        </p:nvSpPr>
        <p:spPr/>
        <p:txBody>
          <a:bodyPr/>
          <a:lstStyle/>
          <a:p>
            <a:fld id="{36BAD413-9791-48F8-BB9A-B9E0A4302A2C}" type="slidenum">
              <a:rPr lang="en-GB" smtClean="0"/>
              <a:t>3</a:t>
            </a:fld>
            <a:endParaRPr lang="en-GB"/>
          </a:p>
        </p:txBody>
      </p:sp>
    </p:spTree>
    <p:extLst>
      <p:ext uri="{BB962C8B-B14F-4D97-AF65-F5344CB8AC3E}">
        <p14:creationId xmlns:p14="http://schemas.microsoft.com/office/powerpoint/2010/main" val="936080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complete a number of summative, formal assessments throughout the year, but the majority of assessments happen, informally, whilst the children are learning and provide immediate feedback.</a:t>
            </a:r>
          </a:p>
        </p:txBody>
      </p:sp>
      <p:sp>
        <p:nvSpPr>
          <p:cNvPr id="4" name="Slide Number Placeholder 3"/>
          <p:cNvSpPr>
            <a:spLocks noGrp="1"/>
          </p:cNvSpPr>
          <p:nvPr>
            <p:ph type="sldNum" sz="quarter" idx="5"/>
          </p:nvPr>
        </p:nvSpPr>
        <p:spPr/>
        <p:txBody>
          <a:bodyPr/>
          <a:lstStyle/>
          <a:p>
            <a:fld id="{36BAD413-9791-48F8-BB9A-B9E0A4302A2C}" type="slidenum">
              <a:rPr lang="en-GB" smtClean="0"/>
              <a:t>4</a:t>
            </a:fld>
            <a:endParaRPr lang="en-GB"/>
          </a:p>
        </p:txBody>
      </p:sp>
    </p:spTree>
    <p:extLst>
      <p:ext uri="{BB962C8B-B14F-4D97-AF65-F5344CB8AC3E}">
        <p14:creationId xmlns:p14="http://schemas.microsoft.com/office/powerpoint/2010/main" val="2969430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6 areas of learning and experiences which all have equal weighting.</a:t>
            </a:r>
          </a:p>
        </p:txBody>
      </p:sp>
      <p:sp>
        <p:nvSpPr>
          <p:cNvPr id="4" name="Slide Number Placeholder 3"/>
          <p:cNvSpPr>
            <a:spLocks noGrp="1"/>
          </p:cNvSpPr>
          <p:nvPr>
            <p:ph type="sldNum" sz="quarter" idx="10"/>
          </p:nvPr>
        </p:nvSpPr>
        <p:spPr/>
        <p:txBody>
          <a:bodyPr/>
          <a:lstStyle/>
          <a:p>
            <a:fld id="{A6D6AD77-B9D5-4B76-A8F7-ACFEEB54199F}" type="slidenum">
              <a:rPr lang="en-GB" smtClean="0"/>
              <a:t>5</a:t>
            </a:fld>
            <a:endParaRPr lang="en-GB"/>
          </a:p>
        </p:txBody>
      </p:sp>
    </p:spTree>
    <p:extLst>
      <p:ext uri="{BB962C8B-B14F-4D97-AF65-F5344CB8AC3E}">
        <p14:creationId xmlns:p14="http://schemas.microsoft.com/office/powerpoint/2010/main" val="2862204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Descriptions of learning provide guidance on how learners should progress within each statement of what matters as they journey through the continuum of learning. These are arranged in five progression steps which provide reference points for the pace of that progression. These expectations are expressed from the learner’s perspective and are framed broadly so that they can sustain learning over a series of years. They are not designed as stand-alone tasks, activities or assessment criteria. While the learning continuum is the same for each learner, the pace of progress through it may differ. As a result, the progression steps only broadly relate to age. They broadly correspond to expectations at ages 5, 8, 11, 14 and 16.</a:t>
            </a:r>
            <a:endParaRPr lang="en-GB" dirty="0"/>
          </a:p>
        </p:txBody>
      </p:sp>
      <p:sp>
        <p:nvSpPr>
          <p:cNvPr id="4" name="Slide Number Placeholder 3"/>
          <p:cNvSpPr>
            <a:spLocks noGrp="1"/>
          </p:cNvSpPr>
          <p:nvPr>
            <p:ph type="sldNum" sz="quarter" idx="10"/>
          </p:nvPr>
        </p:nvSpPr>
        <p:spPr/>
        <p:txBody>
          <a:bodyPr/>
          <a:lstStyle/>
          <a:p>
            <a:fld id="{A6D6AD77-B9D5-4B76-A8F7-ACFEEB54199F}" type="slidenum">
              <a:rPr lang="en-GB" smtClean="0"/>
              <a:t>6</a:t>
            </a:fld>
            <a:endParaRPr lang="en-GB"/>
          </a:p>
        </p:txBody>
      </p:sp>
    </p:spTree>
    <p:extLst>
      <p:ext uri="{BB962C8B-B14F-4D97-AF65-F5344CB8AC3E}">
        <p14:creationId xmlns:p14="http://schemas.microsoft.com/office/powerpoint/2010/main" val="1236521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6BAD413-9791-48F8-BB9A-B9E0A4302A2C}" type="slidenum">
              <a:rPr lang="en-GB" smtClean="0"/>
              <a:t>7</a:t>
            </a:fld>
            <a:endParaRPr lang="en-GB"/>
          </a:p>
        </p:txBody>
      </p:sp>
    </p:spTree>
    <p:extLst>
      <p:ext uri="{BB962C8B-B14F-4D97-AF65-F5344CB8AC3E}">
        <p14:creationId xmlns:p14="http://schemas.microsoft.com/office/powerpoint/2010/main" val="3022923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area of learning has a separate section on the report. In the core areas of LLC and MD , children also receive additional comments and a target. The progression step relate to the Curriculum for Wales Progression Steps as detailed on the previous slide. A tick by the letter C explains that you child needs support with this area, a B says they are able to do this particular skill and A means they are confident with that skill and able to apply it to a number of situations.</a:t>
            </a:r>
          </a:p>
        </p:txBody>
      </p:sp>
      <p:sp>
        <p:nvSpPr>
          <p:cNvPr id="4" name="Slide Number Placeholder 3"/>
          <p:cNvSpPr>
            <a:spLocks noGrp="1"/>
          </p:cNvSpPr>
          <p:nvPr>
            <p:ph type="sldNum" sz="quarter" idx="5"/>
          </p:nvPr>
        </p:nvSpPr>
        <p:spPr/>
        <p:txBody>
          <a:bodyPr/>
          <a:lstStyle/>
          <a:p>
            <a:fld id="{36BAD413-9791-48F8-BB9A-B9E0A4302A2C}" type="slidenum">
              <a:rPr lang="en-GB" smtClean="0"/>
              <a:t>8</a:t>
            </a:fld>
            <a:endParaRPr lang="en-GB"/>
          </a:p>
        </p:txBody>
      </p:sp>
    </p:spTree>
    <p:extLst>
      <p:ext uri="{BB962C8B-B14F-4D97-AF65-F5344CB8AC3E}">
        <p14:creationId xmlns:p14="http://schemas.microsoft.com/office/powerpoint/2010/main" val="2755830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Interventions vary across year groups. They are, in the main, short intervention programmes to plug gaps or build confidence.</a:t>
            </a:r>
          </a:p>
        </p:txBody>
      </p:sp>
      <p:sp>
        <p:nvSpPr>
          <p:cNvPr id="4" name="Slide Number Placeholder 3"/>
          <p:cNvSpPr>
            <a:spLocks noGrp="1"/>
          </p:cNvSpPr>
          <p:nvPr>
            <p:ph type="sldNum" sz="quarter" idx="5"/>
          </p:nvPr>
        </p:nvSpPr>
        <p:spPr/>
        <p:txBody>
          <a:bodyPr/>
          <a:lstStyle/>
          <a:p>
            <a:fld id="{36BAD413-9791-48F8-BB9A-B9E0A4302A2C}" type="slidenum">
              <a:rPr lang="en-GB" smtClean="0"/>
              <a:t>9</a:t>
            </a:fld>
            <a:endParaRPr lang="en-GB"/>
          </a:p>
        </p:txBody>
      </p:sp>
    </p:spTree>
    <p:extLst>
      <p:ext uri="{BB962C8B-B14F-4D97-AF65-F5344CB8AC3E}">
        <p14:creationId xmlns:p14="http://schemas.microsoft.com/office/powerpoint/2010/main" val="3244149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behaviours for learning are reflected in our school Relationship Policy. Inconsistent means that your child sometimes needs reminding, which can often be age related. Good is where we would like the children to be and excellent demonstrates exemplary behaviour.</a:t>
            </a:r>
          </a:p>
        </p:txBody>
      </p:sp>
      <p:sp>
        <p:nvSpPr>
          <p:cNvPr id="4" name="Slide Number Placeholder 3"/>
          <p:cNvSpPr>
            <a:spLocks noGrp="1"/>
          </p:cNvSpPr>
          <p:nvPr>
            <p:ph type="sldNum" sz="quarter" idx="5"/>
          </p:nvPr>
        </p:nvSpPr>
        <p:spPr/>
        <p:txBody>
          <a:bodyPr/>
          <a:lstStyle/>
          <a:p>
            <a:fld id="{36BAD413-9791-48F8-BB9A-B9E0A4302A2C}" type="slidenum">
              <a:rPr lang="en-GB" smtClean="0"/>
              <a:t>10</a:t>
            </a:fld>
            <a:endParaRPr lang="en-GB"/>
          </a:p>
        </p:txBody>
      </p:sp>
    </p:spTree>
    <p:extLst>
      <p:ext uri="{BB962C8B-B14F-4D97-AF65-F5344CB8AC3E}">
        <p14:creationId xmlns:p14="http://schemas.microsoft.com/office/powerpoint/2010/main" val="2475966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comments are personal to your child and highlight any main points that the teacher would like to bring to your attention.</a:t>
            </a:r>
          </a:p>
        </p:txBody>
      </p:sp>
      <p:sp>
        <p:nvSpPr>
          <p:cNvPr id="4" name="Slide Number Placeholder 3"/>
          <p:cNvSpPr>
            <a:spLocks noGrp="1"/>
          </p:cNvSpPr>
          <p:nvPr>
            <p:ph type="sldNum" sz="quarter" idx="5"/>
          </p:nvPr>
        </p:nvSpPr>
        <p:spPr/>
        <p:txBody>
          <a:bodyPr/>
          <a:lstStyle/>
          <a:p>
            <a:fld id="{36BAD413-9791-48F8-BB9A-B9E0A4302A2C}" type="slidenum">
              <a:rPr lang="en-GB" smtClean="0"/>
              <a:t>11</a:t>
            </a:fld>
            <a:endParaRPr lang="en-GB"/>
          </a:p>
        </p:txBody>
      </p:sp>
    </p:spTree>
    <p:extLst>
      <p:ext uri="{BB962C8B-B14F-4D97-AF65-F5344CB8AC3E}">
        <p14:creationId xmlns:p14="http://schemas.microsoft.com/office/powerpoint/2010/main" val="668388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6BAD413-9791-48F8-BB9A-B9E0A4302A2C}" type="slidenum">
              <a:rPr lang="en-GB" smtClean="0"/>
              <a:t>12</a:t>
            </a:fld>
            <a:endParaRPr lang="en-GB"/>
          </a:p>
        </p:txBody>
      </p:sp>
    </p:spTree>
    <p:extLst>
      <p:ext uri="{BB962C8B-B14F-4D97-AF65-F5344CB8AC3E}">
        <p14:creationId xmlns:p14="http://schemas.microsoft.com/office/powerpoint/2010/main" val="3400733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3502096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486336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618769-E8F8-4F17-BC04-087F8589EA14}" type="datetimeFigureOut">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756832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F618769-E8F8-4F17-BC04-087F8589EA14}" type="datetimeFigureOut">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21846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F618769-E8F8-4F17-BC04-087F8589EA14}" type="datetimeFigureOut">
              <a:rPr lang="en-GB" smtClean="0"/>
              <a:t>09/07/2025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966070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F618769-E8F8-4F17-BC04-087F8589EA14}" type="datetimeFigureOut">
              <a:rPr lang="en-GB" smtClean="0"/>
              <a:t>09/07/2025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349145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618769-E8F8-4F17-BC04-087F8589EA14}" type="datetimeFigureOut">
              <a:rPr lang="en-GB" smtClean="0"/>
              <a:t>09/07/2025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1078878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618769-E8F8-4F17-BC04-087F8589EA14}" type="datetimeFigureOut">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146737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618769-E8F8-4F17-BC04-087F8589EA14}" type="datetimeFigureOut">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1111114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105498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165814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618769-E8F8-4F17-BC04-087F8589EA14}" type="datetimeFigureOut">
              <a:rPr lang="en-GB" smtClean="0"/>
              <a:t>09/07/2025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F63E39-E161-473E-B607-69CB691313E9}" type="slidenum">
              <a:rPr lang="en-GB" smtClean="0"/>
              <a:t>‹#›</a:t>
            </a:fld>
            <a:endParaRPr lang="en-GB"/>
          </a:p>
        </p:txBody>
      </p:sp>
    </p:spTree>
    <p:extLst>
      <p:ext uri="{BB962C8B-B14F-4D97-AF65-F5344CB8AC3E}">
        <p14:creationId xmlns:p14="http://schemas.microsoft.com/office/powerpoint/2010/main" val="1366247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942996" y="4267832"/>
            <a:ext cx="3604497" cy="129711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2700" b="1" kern="1200" dirty="0">
                <a:solidFill>
                  <a:schemeClr val="tx2"/>
                </a:solidFill>
                <a:latin typeface="+mj-lt"/>
                <a:ea typeface="+mj-ea"/>
                <a:cs typeface="+mj-cs"/>
              </a:rPr>
              <a:t>Understanding your child’s report</a:t>
            </a:r>
          </a:p>
          <a:p>
            <a:pPr>
              <a:lnSpc>
                <a:spcPct val="90000"/>
              </a:lnSpc>
              <a:spcBef>
                <a:spcPct val="0"/>
              </a:spcBef>
              <a:spcAft>
                <a:spcPts val="600"/>
              </a:spcAft>
            </a:pPr>
            <a:r>
              <a:rPr lang="en-US" sz="2700" b="1" kern="1200" dirty="0">
                <a:solidFill>
                  <a:schemeClr val="tx2"/>
                </a:solidFill>
                <a:latin typeface="+mj-lt"/>
                <a:ea typeface="+mj-ea"/>
                <a:cs typeface="+mj-cs"/>
              </a:rPr>
              <a:t>2025</a:t>
            </a:r>
            <a:endParaRPr lang="en-US" sz="2700" kern="1200" dirty="0">
              <a:solidFill>
                <a:schemeClr val="tx2"/>
              </a:solidFill>
              <a:latin typeface="+mj-lt"/>
              <a:ea typeface="+mj-ea"/>
              <a:cs typeface="+mj-cs"/>
            </a:endParaRPr>
          </a:p>
        </p:txBody>
      </p:sp>
      <p:pic>
        <p:nvPicPr>
          <p:cNvPr id="9" name="Picture 2" descr="http://www.towntalk.co.uk/subdomains/lib/image.php/296_a.png?image=http://www.penarth.towntalk.co.uk/images_folder/localimg/296_a.png&amp;domain=.co.uk&amp;imageratio=8:6&amp;width=19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5352" y="2591900"/>
            <a:ext cx="3106320" cy="2588600"/>
          </a:xfrm>
          <a:custGeom>
            <a:avLst/>
            <a:gdLst/>
            <a:ahLst/>
            <a:cxnLst/>
            <a:rect l="l" t="t" r="r" b="b"/>
            <a:pathLst>
              <a:path w="4141760" h="4377846">
                <a:moveTo>
                  <a:pt x="0" y="0"/>
                </a:moveTo>
                <a:lnTo>
                  <a:pt x="4141760" y="0"/>
                </a:lnTo>
                <a:lnTo>
                  <a:pt x="4141760" y="4377846"/>
                </a:lnTo>
                <a:lnTo>
                  <a:pt x="0" y="4377846"/>
                </a:lnTo>
                <a:close/>
              </a:path>
            </a:pathLst>
          </a:custGeom>
          <a:solidFill>
            <a:srgbClr val="FFFFFF">
              <a:shade val="85000"/>
            </a:srgbClr>
          </a:solidFill>
        </p:spPr>
      </p:pic>
      <p:grpSp>
        <p:nvGrpSpPr>
          <p:cNvPr id="31" name="Group 30">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9" y="-5977"/>
            <a:ext cx="4679005" cy="6863979"/>
            <a:chOff x="305" y="-5977"/>
            <a:chExt cx="6238675" cy="6863979"/>
          </a:xfrm>
        </p:grpSpPr>
        <p:sp>
          <p:nvSpPr>
            <p:cNvPr id="32" name="Freeform: Shape 31">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02440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92" name="Rectangle 2084">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3" name="Oval 2086">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891" y="1119031"/>
            <a:ext cx="3464954"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78305" y="1396686"/>
            <a:ext cx="2430380" cy="4064628"/>
          </a:xfrm>
        </p:spPr>
        <p:txBody>
          <a:bodyPr vert="horz" lIns="91440" tIns="45720" rIns="91440" bIns="45720" rtlCol="0" anchor="ctr">
            <a:normAutofit/>
          </a:bodyPr>
          <a:lstStyle/>
          <a:p>
            <a:pPr algn="l">
              <a:lnSpc>
                <a:spcPct val="90000"/>
              </a:lnSpc>
            </a:pPr>
            <a:r>
              <a:rPr lang="en-US" b="1" kern="1200">
                <a:solidFill>
                  <a:srgbClr val="FFFFFF"/>
                </a:solidFill>
                <a:latin typeface="+mj-lt"/>
                <a:ea typeface="+mj-ea"/>
                <a:cs typeface="+mj-cs"/>
              </a:rPr>
              <a:t>Aim of the session:</a:t>
            </a:r>
          </a:p>
        </p:txBody>
      </p:sp>
      <p:sp>
        <p:nvSpPr>
          <p:cNvPr id="2094" name="Arc 2088">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6512790" y="941148"/>
            <a:ext cx="2240924"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91" name="Oval 2090">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536" y="4780992"/>
            <a:ext cx="409575"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Subtitle 2"/>
          <p:cNvSpPr>
            <a:spLocks noGrp="1"/>
          </p:cNvSpPr>
          <p:nvPr>
            <p:ph type="subTitle" idx="1"/>
          </p:nvPr>
        </p:nvSpPr>
        <p:spPr>
          <a:xfrm>
            <a:off x="4027614" y="1526033"/>
            <a:ext cx="4152298" cy="3935281"/>
          </a:xfrm>
        </p:spPr>
        <p:txBody>
          <a:bodyPr vert="horz" lIns="91440" tIns="45720" rIns="91440" bIns="45720" rtlCol="0">
            <a:normAutofit/>
          </a:bodyPr>
          <a:lstStyle/>
          <a:p>
            <a:pPr marL="457200" indent="-228600" algn="l">
              <a:lnSpc>
                <a:spcPct val="90000"/>
              </a:lnSpc>
              <a:buFont typeface="Arial" panose="020B0604020202020204" pitchFamily="34" charset="0"/>
              <a:buChar char="•"/>
            </a:pPr>
            <a:r>
              <a:rPr lang="en-US" sz="2000" dirty="0">
                <a:solidFill>
                  <a:schemeClr val="tx1"/>
                </a:solidFill>
              </a:rPr>
              <a:t>To gain an understanding of </a:t>
            </a:r>
            <a:r>
              <a:rPr lang="en-US" sz="2000" b="1" dirty="0">
                <a:solidFill>
                  <a:schemeClr val="tx1"/>
                </a:solidFill>
              </a:rPr>
              <a:t>‘WHAT’ </a:t>
            </a:r>
            <a:r>
              <a:rPr lang="en-US" sz="2000" dirty="0">
                <a:solidFill>
                  <a:schemeClr val="tx1"/>
                </a:solidFill>
              </a:rPr>
              <a:t>an end of year report looks like at Victoria Primary School. </a:t>
            </a:r>
          </a:p>
          <a:p>
            <a:pPr marL="457200" indent="-228600" algn="l">
              <a:lnSpc>
                <a:spcPct val="90000"/>
              </a:lnSpc>
              <a:buFont typeface="Arial" panose="020B0604020202020204" pitchFamily="34" charset="0"/>
              <a:buChar char="•"/>
            </a:pPr>
            <a:endParaRPr lang="en-US" sz="2000" dirty="0">
              <a:solidFill>
                <a:schemeClr val="tx1"/>
              </a:solidFill>
            </a:endParaRPr>
          </a:p>
          <a:p>
            <a:pPr marL="342900" indent="-228600" algn="l">
              <a:lnSpc>
                <a:spcPct val="90000"/>
              </a:lnSpc>
              <a:buFont typeface="Arial" panose="020B0604020202020204" pitchFamily="34" charset="0"/>
              <a:buChar char="•"/>
            </a:pPr>
            <a:r>
              <a:rPr lang="en-US" sz="2000" dirty="0">
                <a:solidFill>
                  <a:schemeClr val="tx1"/>
                </a:solidFill>
              </a:rPr>
              <a:t>To gain an understanding of </a:t>
            </a:r>
            <a:r>
              <a:rPr lang="en-US" sz="2000" b="1" dirty="0">
                <a:solidFill>
                  <a:schemeClr val="tx1"/>
                </a:solidFill>
              </a:rPr>
              <a:t>‘HOW’ </a:t>
            </a:r>
            <a:r>
              <a:rPr lang="en-US" sz="2000" dirty="0">
                <a:solidFill>
                  <a:schemeClr val="tx1"/>
                </a:solidFill>
              </a:rPr>
              <a:t>to interpret the end of school year report at Victoria Primary School.</a:t>
            </a:r>
          </a:p>
          <a:p>
            <a:pPr marL="114300" algn="l">
              <a:lnSpc>
                <a:spcPct val="90000"/>
              </a:lnSpc>
            </a:pPr>
            <a:endParaRPr lang="en-US" sz="2000" dirty="0">
              <a:solidFill>
                <a:schemeClr val="tx1"/>
              </a:solidFill>
            </a:endParaRPr>
          </a:p>
        </p:txBody>
      </p:sp>
    </p:spTree>
    <p:extLst>
      <p:ext uri="{BB962C8B-B14F-4D97-AF65-F5344CB8AC3E}">
        <p14:creationId xmlns:p14="http://schemas.microsoft.com/office/powerpoint/2010/main" val="3031224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4" name="Rectangle 2063">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6" name="Rectangle 2065">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7" y="-1"/>
            <a:ext cx="9143999"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52774" y="670559"/>
            <a:ext cx="3512491" cy="2148841"/>
          </a:xfrm>
        </p:spPr>
        <p:txBody>
          <a:bodyPr vert="horz" lIns="91440" tIns="45720" rIns="91440" bIns="45720" rtlCol="0" anchor="t">
            <a:normAutofit/>
          </a:bodyPr>
          <a:lstStyle/>
          <a:p>
            <a:pPr algn="l">
              <a:lnSpc>
                <a:spcPct val="90000"/>
              </a:lnSpc>
            </a:pPr>
            <a:r>
              <a:rPr lang="en-US" sz="4100" b="1"/>
              <a:t>Assessment in the Curriculum for Wales</a:t>
            </a:r>
          </a:p>
        </p:txBody>
      </p:sp>
      <p:pic>
        <p:nvPicPr>
          <p:cNvPr id="4" name="Picture 4" descr="A picture containing text, queen, bedroom&#10;&#10;Description automatically generated">
            <a:extLst>
              <a:ext uri="{FF2B5EF4-FFF2-40B4-BE49-F238E27FC236}">
                <a16:creationId xmlns:a16="http://schemas.microsoft.com/office/drawing/2014/main" id="{735E86B6-32B4-5DA1-C7DB-345ADCB634E5}"/>
              </a:ext>
            </a:extLst>
          </p:cNvPr>
          <p:cNvPicPr>
            <a:picLocks noChangeAspect="1"/>
          </p:cNvPicPr>
          <p:nvPr/>
        </p:nvPicPr>
        <p:blipFill rotWithShape="1">
          <a:blip r:embed="rId3"/>
          <a:srcRect t="5774" r="1" b="1"/>
          <a:stretch/>
        </p:blipFill>
        <p:spPr>
          <a:xfrm>
            <a:off x="20" y="3105151"/>
            <a:ext cx="4836298"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Subtitle 2"/>
          <p:cNvSpPr>
            <a:spLocks noGrp="1"/>
          </p:cNvSpPr>
          <p:nvPr>
            <p:ph type="subTitle" idx="1"/>
          </p:nvPr>
        </p:nvSpPr>
        <p:spPr>
          <a:xfrm>
            <a:off x="5097753" y="670559"/>
            <a:ext cx="3416836" cy="5445076"/>
          </a:xfrm>
        </p:spPr>
        <p:txBody>
          <a:bodyPr vert="horz" lIns="91440" tIns="45720" rIns="91440" bIns="45720" rtlCol="0" anchor="t">
            <a:normAutofit/>
          </a:bodyPr>
          <a:lstStyle/>
          <a:p>
            <a:pPr marL="342900" indent="-228600" algn="l">
              <a:lnSpc>
                <a:spcPct val="90000"/>
              </a:lnSpc>
              <a:buFont typeface="Arial" panose="020B0604020202020204" pitchFamily="34" charset="0"/>
              <a:buChar char="•"/>
            </a:pPr>
            <a:r>
              <a:rPr lang="en-US" sz="1700" b="1" dirty="0">
                <a:solidFill>
                  <a:schemeClr val="tx1"/>
                </a:solidFill>
              </a:rPr>
              <a:t>New Curriculum for Wales – September 2022</a:t>
            </a:r>
            <a:endParaRPr lang="en-US" sz="1700" dirty="0">
              <a:solidFill>
                <a:schemeClr val="tx1"/>
              </a:solidFill>
            </a:endParaRPr>
          </a:p>
          <a:p>
            <a:pPr marL="342900" indent="-228600" algn="l">
              <a:lnSpc>
                <a:spcPct val="90000"/>
              </a:lnSpc>
              <a:buFont typeface="Arial" panose="020B0604020202020204" pitchFamily="34" charset="0"/>
              <a:buChar char="•"/>
            </a:pPr>
            <a:endParaRPr lang="en-US" sz="1700" b="1" dirty="0">
              <a:solidFill>
                <a:schemeClr val="tx1"/>
              </a:solidFill>
            </a:endParaRPr>
          </a:p>
          <a:p>
            <a:pPr marL="342900" indent="-228600" algn="l">
              <a:lnSpc>
                <a:spcPct val="90000"/>
              </a:lnSpc>
              <a:buFont typeface="Arial" panose="020B0604020202020204" pitchFamily="34" charset="0"/>
              <a:buChar char="•"/>
            </a:pPr>
            <a:r>
              <a:rPr lang="en-US" sz="1700" b="1" dirty="0">
                <a:solidFill>
                  <a:schemeClr val="tx1"/>
                </a:solidFill>
              </a:rPr>
              <a:t>No longer have levels/ outcomes</a:t>
            </a:r>
          </a:p>
          <a:p>
            <a:pPr marL="114300" algn="l">
              <a:lnSpc>
                <a:spcPct val="90000"/>
              </a:lnSpc>
            </a:pPr>
            <a:endParaRPr lang="en-US" sz="1700" b="1" dirty="0">
              <a:solidFill>
                <a:schemeClr val="tx1"/>
              </a:solidFill>
            </a:endParaRPr>
          </a:p>
          <a:p>
            <a:pPr indent="-228600" algn="l">
              <a:lnSpc>
                <a:spcPct val="90000"/>
              </a:lnSpc>
              <a:buFont typeface="Arial" panose="020B0604020202020204" pitchFamily="34" charset="0"/>
              <a:buChar char="•"/>
            </a:pPr>
            <a:endParaRPr lang="en-US" sz="1700" b="1" dirty="0">
              <a:solidFill>
                <a:schemeClr val="tx1"/>
              </a:solidFill>
            </a:endParaRPr>
          </a:p>
          <a:p>
            <a:pPr marL="342900" indent="-228600" algn="l">
              <a:lnSpc>
                <a:spcPct val="90000"/>
              </a:lnSpc>
              <a:buFont typeface="Arial" panose="020B0604020202020204" pitchFamily="34" charset="0"/>
              <a:buChar char="•"/>
            </a:pPr>
            <a:r>
              <a:rPr lang="en-US" sz="1700" b="1" dirty="0">
                <a:solidFill>
                  <a:schemeClr val="tx1"/>
                </a:solidFill>
              </a:rPr>
              <a:t>Children are now working within Progression steps.</a:t>
            </a:r>
          </a:p>
          <a:p>
            <a:pPr indent="-228600" algn="l">
              <a:lnSpc>
                <a:spcPct val="90000"/>
              </a:lnSpc>
              <a:buFont typeface="Arial" panose="020B0604020202020204" pitchFamily="34" charset="0"/>
              <a:buChar char="•"/>
            </a:pPr>
            <a:endParaRPr lang="en-US" sz="1700" dirty="0">
              <a:solidFill>
                <a:schemeClr val="tx1"/>
              </a:solidFill>
            </a:endParaRPr>
          </a:p>
          <a:p>
            <a:pPr indent="-228600" algn="l">
              <a:lnSpc>
                <a:spcPct val="90000"/>
              </a:lnSpc>
              <a:buFont typeface="Arial" panose="020B0604020202020204" pitchFamily="34" charset="0"/>
              <a:buChar char="•"/>
            </a:pPr>
            <a:endParaRPr lang="en-US" sz="1700" b="1" dirty="0">
              <a:solidFill>
                <a:schemeClr val="tx1"/>
              </a:solidFill>
            </a:endParaRPr>
          </a:p>
        </p:txBody>
      </p:sp>
    </p:spTree>
    <p:extLst>
      <p:ext uri="{BB962C8B-B14F-4D97-AF65-F5344CB8AC3E}">
        <p14:creationId xmlns:p14="http://schemas.microsoft.com/office/powerpoint/2010/main" val="91308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Arc 1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6100024" y="863980"/>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7" name="Rectangle 6"/>
          <p:cNvSpPr/>
          <p:nvPr/>
        </p:nvSpPr>
        <p:spPr>
          <a:xfrm>
            <a:off x="4421221" y="479493"/>
            <a:ext cx="4094129" cy="1325563"/>
          </a:xfrm>
          <a:prstGeom prst="rect">
            <a:avLst/>
          </a:prstGeom>
        </p:spPr>
        <p:txBody>
          <a:bodyPr vert="horz" lIns="91440" tIns="45720" rIns="91440" bIns="45720" rtlCol="0" anchor="ctr">
            <a:noAutofit/>
          </a:bodyPr>
          <a:lstStyle/>
          <a:p>
            <a:pPr>
              <a:lnSpc>
                <a:spcPct val="90000"/>
              </a:lnSpc>
              <a:spcBef>
                <a:spcPct val="0"/>
              </a:spcBef>
              <a:spcAft>
                <a:spcPts val="600"/>
              </a:spcAft>
            </a:pPr>
            <a:r>
              <a:rPr lang="en-US" sz="2000" b="1" kern="1200" dirty="0">
                <a:solidFill>
                  <a:schemeClr val="tx1"/>
                </a:solidFill>
                <a:latin typeface="+mj-lt"/>
                <a:ea typeface="+mj-ea"/>
                <a:cs typeface="+mj-cs"/>
              </a:rPr>
              <a:t>What does Assessment look like in VPS?</a:t>
            </a:r>
            <a:endParaRPr lang="en-US" sz="2000" kern="1200" dirty="0">
              <a:solidFill>
                <a:schemeClr val="tx1"/>
              </a:solidFill>
              <a:latin typeface="+mj-lt"/>
              <a:ea typeface="+mj-ea"/>
              <a:cs typeface="+mj-cs"/>
            </a:endParaRPr>
          </a:p>
          <a:p>
            <a:pPr>
              <a:lnSpc>
                <a:spcPct val="90000"/>
              </a:lnSpc>
              <a:spcBef>
                <a:spcPct val="0"/>
              </a:spcBef>
              <a:spcAft>
                <a:spcPts val="600"/>
              </a:spcAft>
            </a:pPr>
            <a:endParaRPr lang="en-US" sz="2000" kern="1200" dirty="0">
              <a:solidFill>
                <a:schemeClr val="tx1"/>
              </a:solidFill>
              <a:latin typeface="+mj-lt"/>
              <a:ea typeface="+mj-ea"/>
              <a:cs typeface="+mj-cs"/>
            </a:endParaRPr>
          </a:p>
          <a:p>
            <a:pPr>
              <a:lnSpc>
                <a:spcPct val="90000"/>
              </a:lnSpc>
              <a:spcBef>
                <a:spcPct val="0"/>
              </a:spcBef>
              <a:spcAft>
                <a:spcPts val="600"/>
              </a:spcAft>
            </a:pPr>
            <a:r>
              <a:rPr lang="en-US" sz="2000" b="1" kern="1200" dirty="0">
                <a:solidFill>
                  <a:schemeClr val="tx1"/>
                </a:solidFill>
                <a:latin typeface="+mj-lt"/>
                <a:ea typeface="+mj-ea"/>
                <a:cs typeface="+mj-cs"/>
              </a:rPr>
              <a:t> </a:t>
            </a:r>
          </a:p>
        </p:txBody>
      </p:sp>
      <p:sp>
        <p:nvSpPr>
          <p:cNvPr id="16" name="Freeform: Shape 1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3" descr="A picture containing stone&#10;&#10;Description automatically generated">
            <a:extLst>
              <a:ext uri="{FF2B5EF4-FFF2-40B4-BE49-F238E27FC236}">
                <a16:creationId xmlns:a16="http://schemas.microsoft.com/office/drawing/2014/main" id="{D4FBCFF0-37A3-9B87-472F-217B9162499A}"/>
              </a:ext>
            </a:extLst>
          </p:cNvPr>
          <p:cNvPicPr>
            <a:picLocks noChangeAspect="1"/>
          </p:cNvPicPr>
          <p:nvPr/>
        </p:nvPicPr>
        <p:blipFill>
          <a:blip r:embed="rId3"/>
          <a:stretch>
            <a:fillRect/>
          </a:stretch>
        </p:blipFill>
        <p:spPr>
          <a:xfrm>
            <a:off x="527386" y="2184120"/>
            <a:ext cx="3583036" cy="2320015"/>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4" name="TextBox 3">
            <a:extLst>
              <a:ext uri="{FF2B5EF4-FFF2-40B4-BE49-F238E27FC236}">
                <a16:creationId xmlns:a16="http://schemas.microsoft.com/office/drawing/2014/main" id="{B421B04C-532C-2C2F-84CF-D94D3C502738}"/>
              </a:ext>
            </a:extLst>
          </p:cNvPr>
          <p:cNvSpPr txBox="1"/>
          <p:nvPr/>
        </p:nvSpPr>
        <p:spPr>
          <a:xfrm>
            <a:off x="4421221" y="1984443"/>
            <a:ext cx="4094129" cy="4192520"/>
          </a:xfrm>
          <a:prstGeom prst="rect">
            <a:avLst/>
          </a:prstGeom>
        </p:spPr>
        <p:txBody>
          <a:bodyPr vert="horz" lIns="91440" tIns="45720" rIns="91440" bIns="45720" rtlCol="0">
            <a:normAutofit lnSpcReduction="10000"/>
          </a:bodyPr>
          <a:lstStyle/>
          <a:p>
            <a:pPr marL="285750" indent="-228600">
              <a:lnSpc>
                <a:spcPct val="90000"/>
              </a:lnSpc>
              <a:spcAft>
                <a:spcPts val="600"/>
              </a:spcAft>
              <a:buFont typeface="Arial" panose="020B0604020202020204" pitchFamily="34" charset="0"/>
              <a:buChar char="•"/>
            </a:pPr>
            <a:r>
              <a:rPr lang="en-US" sz="2000" b="1" dirty="0"/>
              <a:t>The majority of assessment is done informally, during lessons – immediate verbal feedback.</a:t>
            </a:r>
          </a:p>
          <a:p>
            <a:pPr indent="-228600">
              <a:lnSpc>
                <a:spcPct val="90000"/>
              </a:lnSpc>
              <a:spcAft>
                <a:spcPts val="600"/>
              </a:spcAft>
              <a:buFont typeface="Arial" panose="020B0604020202020204" pitchFamily="34" charset="0"/>
              <a:buChar char="•"/>
            </a:pPr>
            <a:endParaRPr lang="en-US" sz="2000" b="1" dirty="0"/>
          </a:p>
          <a:p>
            <a:pPr marL="285750" indent="-228600">
              <a:lnSpc>
                <a:spcPct val="90000"/>
              </a:lnSpc>
              <a:spcAft>
                <a:spcPts val="600"/>
              </a:spcAft>
              <a:buFont typeface="Arial" panose="020B0604020202020204" pitchFamily="34" charset="0"/>
              <a:buChar char="•"/>
            </a:pPr>
            <a:r>
              <a:rPr lang="en-US" sz="2000" b="1" dirty="0"/>
              <a:t>Formal assessment happens in the form of </a:t>
            </a:r>
          </a:p>
          <a:p>
            <a:pPr marL="400050" indent="-342900">
              <a:lnSpc>
                <a:spcPct val="90000"/>
              </a:lnSpc>
              <a:spcAft>
                <a:spcPts val="600"/>
              </a:spcAft>
              <a:buFont typeface="Wingdings" panose="05000000000000000000" pitchFamily="2" charset="2"/>
              <a:buChar char="v"/>
            </a:pPr>
            <a:r>
              <a:rPr lang="en-US" sz="2000" b="1" dirty="0"/>
              <a:t>Termly spelling tests Y1 – Y6</a:t>
            </a:r>
          </a:p>
          <a:p>
            <a:pPr marL="400050" indent="-342900">
              <a:lnSpc>
                <a:spcPct val="90000"/>
              </a:lnSpc>
              <a:spcAft>
                <a:spcPts val="600"/>
              </a:spcAft>
              <a:buFont typeface="Wingdings" panose="05000000000000000000" pitchFamily="2" charset="2"/>
              <a:buChar char="v"/>
            </a:pPr>
            <a:r>
              <a:rPr lang="en-US" sz="2000" b="1" dirty="0"/>
              <a:t>Termly reading tests Y1 – Y6</a:t>
            </a:r>
          </a:p>
          <a:p>
            <a:pPr marL="400050" indent="-342900">
              <a:lnSpc>
                <a:spcPct val="90000"/>
              </a:lnSpc>
              <a:spcAft>
                <a:spcPts val="600"/>
              </a:spcAft>
              <a:buFont typeface="Wingdings" panose="05000000000000000000" pitchFamily="2" charset="2"/>
              <a:buChar char="v"/>
            </a:pPr>
            <a:r>
              <a:rPr lang="en-US" sz="2000" b="1" dirty="0"/>
              <a:t>Twice yearly </a:t>
            </a:r>
            <a:r>
              <a:rPr lang="en-US" sz="2000" b="1" dirty="0" err="1"/>
              <a:t>maths</a:t>
            </a:r>
            <a:r>
              <a:rPr lang="en-US" sz="2000" b="1" dirty="0"/>
              <a:t> tests – Y1 – Y6</a:t>
            </a:r>
          </a:p>
          <a:p>
            <a:pPr marL="400050" indent="-342900">
              <a:lnSpc>
                <a:spcPct val="90000"/>
              </a:lnSpc>
              <a:spcAft>
                <a:spcPts val="600"/>
              </a:spcAft>
              <a:buFont typeface="Wingdings" panose="05000000000000000000" pitchFamily="2" charset="2"/>
              <a:buChar char="v"/>
            </a:pPr>
            <a:r>
              <a:rPr lang="en-US" sz="2000" b="1" dirty="0"/>
              <a:t>WG tests from Y2 – Y6 (reading, procedural, reasoning)</a:t>
            </a:r>
          </a:p>
          <a:p>
            <a:pPr marL="400050" indent="-342900">
              <a:lnSpc>
                <a:spcPct val="90000"/>
              </a:lnSpc>
              <a:spcAft>
                <a:spcPts val="600"/>
              </a:spcAft>
              <a:buFont typeface="Wingdings" panose="05000000000000000000" pitchFamily="2" charset="2"/>
              <a:buChar char="v"/>
            </a:pPr>
            <a:r>
              <a:rPr lang="en-US" sz="2000" b="1" dirty="0"/>
              <a:t>Yearly comparative writing tests Y1-Y6</a:t>
            </a:r>
          </a:p>
          <a:p>
            <a:pPr marL="285750" indent="-228600">
              <a:lnSpc>
                <a:spcPct val="90000"/>
              </a:lnSpc>
              <a:spcAft>
                <a:spcPts val="600"/>
              </a:spcAft>
              <a:buFont typeface="Arial" panose="020B0604020202020204" pitchFamily="34" charset="0"/>
              <a:buChar char="•"/>
            </a:pPr>
            <a:endParaRPr lang="en-US" sz="2000" b="1" dirty="0"/>
          </a:p>
          <a:p>
            <a:pPr marL="285750" indent="-228600">
              <a:lnSpc>
                <a:spcPct val="90000"/>
              </a:lnSpc>
              <a:spcAft>
                <a:spcPts val="600"/>
              </a:spcAft>
              <a:buFont typeface="Arial" panose="020B0604020202020204" pitchFamily="34" charset="0"/>
              <a:buChar char="•"/>
            </a:pPr>
            <a:endParaRPr lang="en-US" b="1" dirty="0"/>
          </a:p>
          <a:p>
            <a:pPr indent="-228600">
              <a:lnSpc>
                <a:spcPct val="90000"/>
              </a:lnSpc>
              <a:spcAft>
                <a:spcPts val="600"/>
              </a:spcAft>
              <a:buFont typeface="Arial" panose="020B0604020202020204" pitchFamily="34" charset="0"/>
              <a:buChar char="•"/>
            </a:pPr>
            <a:endParaRPr lang="en-US" dirty="0"/>
          </a:p>
        </p:txBody>
      </p:sp>
    </p:spTree>
    <p:extLst>
      <p:ext uri="{BB962C8B-B14F-4D97-AF65-F5344CB8AC3E}">
        <p14:creationId xmlns:p14="http://schemas.microsoft.com/office/powerpoint/2010/main" val="3819126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rgbClr val="4043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95E9E60-7E13-1BF6-0212-9EDB2D016286}"/>
              </a:ext>
            </a:extLst>
          </p:cNvPr>
          <p:cNvPicPr>
            <a:picLocks noChangeAspect="1"/>
          </p:cNvPicPr>
          <p:nvPr/>
        </p:nvPicPr>
        <p:blipFill>
          <a:blip r:embed="rId3"/>
          <a:stretch>
            <a:fillRect/>
          </a:stretch>
        </p:blipFill>
        <p:spPr>
          <a:xfrm>
            <a:off x="4838700" y="639763"/>
            <a:ext cx="3560763" cy="2794000"/>
          </a:xfrm>
          <a:prstGeom prst="rect">
            <a:avLst/>
          </a:prstGeom>
        </p:spPr>
      </p:pic>
      <p:pic>
        <p:nvPicPr>
          <p:cNvPr id="4" name="Picture 3"/>
          <p:cNvPicPr>
            <a:picLocks noChangeAspect="1"/>
          </p:cNvPicPr>
          <p:nvPr/>
        </p:nvPicPr>
        <p:blipFill>
          <a:blip r:embed="rId4"/>
          <a:stretch>
            <a:fillRect/>
          </a:stretch>
        </p:blipFill>
        <p:spPr>
          <a:xfrm>
            <a:off x="4838700" y="3503613"/>
            <a:ext cx="1789113" cy="2716213"/>
          </a:xfrm>
          <a:prstGeom prst="rect">
            <a:avLst/>
          </a:prstGeom>
        </p:spPr>
      </p:pic>
      <p:pic>
        <p:nvPicPr>
          <p:cNvPr id="5" name="Picture 4"/>
          <p:cNvPicPr>
            <a:picLocks noChangeAspect="1"/>
          </p:cNvPicPr>
          <p:nvPr/>
        </p:nvPicPr>
        <p:blipFill>
          <a:blip r:embed="rId5"/>
          <a:stretch>
            <a:fillRect/>
          </a:stretch>
        </p:blipFill>
        <p:spPr>
          <a:xfrm>
            <a:off x="6696075" y="3503613"/>
            <a:ext cx="1703388" cy="2716213"/>
          </a:xfrm>
          <a:prstGeom prst="rect">
            <a:avLst/>
          </a:prstGeom>
        </p:spPr>
      </p:pic>
      <p:sp>
        <p:nvSpPr>
          <p:cNvPr id="2" name="Title 1"/>
          <p:cNvSpPr>
            <a:spLocks noGrp="1"/>
          </p:cNvSpPr>
          <p:nvPr>
            <p:ph type="title"/>
          </p:nvPr>
        </p:nvSpPr>
        <p:spPr>
          <a:xfrm>
            <a:off x="466221" y="640080"/>
            <a:ext cx="3168968" cy="5578816"/>
          </a:xfrm>
        </p:spPr>
        <p:txBody>
          <a:bodyPr vert="horz" lIns="91440" tIns="45720" rIns="91440" bIns="45720" rtlCol="0" anchor="ctr">
            <a:normAutofit/>
          </a:bodyPr>
          <a:lstStyle/>
          <a:p>
            <a:pPr>
              <a:lnSpc>
                <a:spcPct val="90000"/>
              </a:lnSpc>
            </a:pPr>
            <a:r>
              <a:rPr lang="en-US" kern="1200">
                <a:solidFill>
                  <a:srgbClr val="FFFFFF"/>
                </a:solidFill>
                <a:latin typeface="+mj-lt"/>
                <a:ea typeface="+mj-ea"/>
                <a:cs typeface="+mj-cs"/>
              </a:rPr>
              <a:t>6 AREAS OF LEARNING</a:t>
            </a:r>
          </a:p>
        </p:txBody>
      </p:sp>
    </p:spTree>
    <p:extLst>
      <p:ext uri="{BB962C8B-B14F-4D97-AF65-F5344CB8AC3E}">
        <p14:creationId xmlns:p14="http://schemas.microsoft.com/office/powerpoint/2010/main" val="2245438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51263" y="170412"/>
            <a:ext cx="7634200" cy="1328730"/>
          </a:xfrm>
        </p:spPr>
        <p:txBody>
          <a:bodyPr vert="horz" lIns="91440" tIns="45720" rIns="91440" bIns="45720" rtlCol="0" anchor="b">
            <a:normAutofit/>
          </a:bodyPr>
          <a:lstStyle/>
          <a:p>
            <a:pPr>
              <a:lnSpc>
                <a:spcPct val="90000"/>
              </a:lnSpc>
            </a:pPr>
            <a:r>
              <a:rPr lang="en-US" sz="4500" kern="1200">
                <a:solidFill>
                  <a:schemeClr val="tx1"/>
                </a:solidFill>
                <a:latin typeface="+mj-lt"/>
                <a:ea typeface="+mj-ea"/>
                <a:cs typeface="+mj-cs"/>
              </a:rPr>
              <a:t>Descriptions of Learning</a:t>
            </a:r>
          </a:p>
        </p:txBody>
      </p:sp>
      <p:pic>
        <p:nvPicPr>
          <p:cNvPr id="3" name="Picture 2">
            <a:extLst>
              <a:ext uri="{FF2B5EF4-FFF2-40B4-BE49-F238E27FC236}">
                <a16:creationId xmlns:a16="http://schemas.microsoft.com/office/drawing/2014/main" id="{DF68B0E1-EFD6-7E97-E8B9-8802EA1638AA}"/>
              </a:ext>
            </a:extLst>
          </p:cNvPr>
          <p:cNvPicPr>
            <a:picLocks noChangeAspect="1"/>
          </p:cNvPicPr>
          <p:nvPr/>
        </p:nvPicPr>
        <p:blipFill rotWithShape="1">
          <a:blip r:embed="rId3"/>
          <a:srcRect r="-3" b="29833"/>
          <a:stretch/>
        </p:blipFill>
        <p:spPr>
          <a:xfrm>
            <a:off x="149055" y="2410448"/>
            <a:ext cx="4352493" cy="3890357"/>
          </a:xfrm>
          <a:prstGeom prst="rect">
            <a:avLst/>
          </a:prstGeom>
        </p:spPr>
      </p:pic>
      <p:pic>
        <p:nvPicPr>
          <p:cNvPr id="4" name="Content Placeholder 3"/>
          <p:cNvPicPr>
            <a:picLocks noGrp="1" noChangeAspect="1"/>
          </p:cNvPicPr>
          <p:nvPr>
            <p:ph idx="1"/>
          </p:nvPr>
        </p:nvPicPr>
        <p:blipFill rotWithShape="1">
          <a:blip r:embed="rId4"/>
          <a:srcRect l="17429" r="19637" b="-3"/>
          <a:stretch/>
        </p:blipFill>
        <p:spPr>
          <a:xfrm>
            <a:off x="4642450" y="2410448"/>
            <a:ext cx="4352492" cy="3890357"/>
          </a:xfrm>
          <a:prstGeom prst="rect">
            <a:avLst/>
          </a:prstGeom>
        </p:spPr>
      </p:pic>
    </p:spTree>
    <p:extLst>
      <p:ext uri="{BB962C8B-B14F-4D97-AF65-F5344CB8AC3E}">
        <p14:creationId xmlns:p14="http://schemas.microsoft.com/office/powerpoint/2010/main" val="3002843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Rectangle 11">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ectangle 13">
            <a:extLst>
              <a:ext uri="{FF2B5EF4-FFF2-40B4-BE49-F238E27FC236}">
                <a16:creationId xmlns:a16="http://schemas.microsoft.com/office/drawing/2014/main" id="{B908E8DC-1025-4FCC-873D-DC5C2ADEF3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8743" y="699899"/>
            <a:ext cx="8035257"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12C7E7-31AE-7103-0902-95F39EE17959}"/>
              </a:ext>
            </a:extLst>
          </p:cNvPr>
          <p:cNvSpPr>
            <a:spLocks noGrp="1"/>
          </p:cNvSpPr>
          <p:nvPr>
            <p:ph type="title"/>
          </p:nvPr>
        </p:nvSpPr>
        <p:spPr>
          <a:xfrm>
            <a:off x="317174" y="540167"/>
            <a:ext cx="3205955" cy="2135867"/>
          </a:xfrm>
        </p:spPr>
        <p:txBody>
          <a:bodyPr anchor="b">
            <a:normAutofit/>
          </a:bodyPr>
          <a:lstStyle/>
          <a:p>
            <a:r>
              <a:rPr lang="en-GB" sz="4200"/>
              <a:t>Progression Steps</a:t>
            </a:r>
          </a:p>
        </p:txBody>
      </p:sp>
      <p:sp>
        <p:nvSpPr>
          <p:cNvPr id="3" name="Content Placeholder 2">
            <a:extLst>
              <a:ext uri="{FF2B5EF4-FFF2-40B4-BE49-F238E27FC236}">
                <a16:creationId xmlns:a16="http://schemas.microsoft.com/office/drawing/2014/main" id="{6041F63A-C4D0-49FF-4E75-B12F5A35CCDF}"/>
              </a:ext>
            </a:extLst>
          </p:cNvPr>
          <p:cNvSpPr>
            <a:spLocks noGrp="1"/>
          </p:cNvSpPr>
          <p:nvPr>
            <p:ph idx="1"/>
          </p:nvPr>
        </p:nvSpPr>
        <p:spPr>
          <a:xfrm>
            <a:off x="317174" y="2880452"/>
            <a:ext cx="3205955" cy="3095445"/>
          </a:xfrm>
        </p:spPr>
        <p:txBody>
          <a:bodyPr anchor="t">
            <a:normAutofit/>
          </a:bodyPr>
          <a:lstStyle/>
          <a:p>
            <a:pPr marL="0" indent="0">
              <a:buNone/>
            </a:pPr>
            <a:r>
              <a:rPr lang="en-GB" sz="1600"/>
              <a:t>Progression Step 1 – Nursery and Reception</a:t>
            </a:r>
          </a:p>
          <a:p>
            <a:pPr marL="0" indent="0">
              <a:buNone/>
            </a:pPr>
            <a:endParaRPr lang="en-GB" sz="1600"/>
          </a:p>
          <a:p>
            <a:pPr marL="0" indent="0">
              <a:buNone/>
            </a:pPr>
            <a:r>
              <a:rPr lang="en-GB" sz="1600"/>
              <a:t>Progression Step 2 – Year 1 – Year 3</a:t>
            </a:r>
          </a:p>
          <a:p>
            <a:pPr marL="0" indent="0">
              <a:buNone/>
            </a:pPr>
            <a:endParaRPr lang="en-GB" sz="1600"/>
          </a:p>
          <a:p>
            <a:pPr marL="0" indent="0">
              <a:buNone/>
            </a:pPr>
            <a:r>
              <a:rPr lang="en-GB" sz="1600"/>
              <a:t>Progression Step 3 – Year 4 – Year 6</a:t>
            </a:r>
          </a:p>
        </p:txBody>
      </p:sp>
      <p:pic>
        <p:nvPicPr>
          <p:cNvPr id="4" name="Picture 3">
            <a:extLst>
              <a:ext uri="{FF2B5EF4-FFF2-40B4-BE49-F238E27FC236}">
                <a16:creationId xmlns:a16="http://schemas.microsoft.com/office/drawing/2014/main" id="{E4FE3673-2B92-46F2-90BC-C6E8C193F0E7}"/>
              </a:ext>
            </a:extLst>
          </p:cNvPr>
          <p:cNvPicPr>
            <a:picLocks noChangeAspect="1"/>
          </p:cNvPicPr>
          <p:nvPr/>
        </p:nvPicPr>
        <p:blipFill rotWithShape="1">
          <a:blip r:embed="rId3"/>
          <a:srcRect l="23160" r="18649" b="3"/>
          <a:stretch/>
        </p:blipFill>
        <p:spPr>
          <a:xfrm>
            <a:off x="3908621" y="699899"/>
            <a:ext cx="2408500" cy="5445836"/>
          </a:xfrm>
          <a:prstGeom prst="rect">
            <a:avLst/>
          </a:prstGeom>
        </p:spPr>
      </p:pic>
      <p:pic>
        <p:nvPicPr>
          <p:cNvPr id="5" name="Picture 4">
            <a:extLst>
              <a:ext uri="{FF2B5EF4-FFF2-40B4-BE49-F238E27FC236}">
                <a16:creationId xmlns:a16="http://schemas.microsoft.com/office/drawing/2014/main" id="{A0FD2D81-E11D-CF74-41F2-48AB40B9DE8C}"/>
              </a:ext>
            </a:extLst>
          </p:cNvPr>
          <p:cNvPicPr>
            <a:picLocks noChangeAspect="1"/>
          </p:cNvPicPr>
          <p:nvPr/>
        </p:nvPicPr>
        <p:blipFill rotWithShape="1">
          <a:blip r:embed="rId4"/>
          <a:srcRect l="26348" r="14685" b="3"/>
          <a:stretch/>
        </p:blipFill>
        <p:spPr>
          <a:xfrm>
            <a:off x="6401310" y="699899"/>
            <a:ext cx="2408499" cy="5445836"/>
          </a:xfrm>
          <a:prstGeom prst="rect">
            <a:avLst/>
          </a:prstGeom>
        </p:spPr>
      </p:pic>
      <p:cxnSp>
        <p:nvCxnSpPr>
          <p:cNvPr id="16" name="Straight Connector 15">
            <a:extLst>
              <a:ext uri="{FF2B5EF4-FFF2-40B4-BE49-F238E27FC236}">
                <a16:creationId xmlns:a16="http://schemas.microsoft.com/office/drawing/2014/main" id="{F085D7B9-E066-4923-8CB7-294BF30629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524492" y="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9B57D9A5-B0E6-43E8-854F-D4931B715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92" y="706072"/>
            <a:ext cx="334189" cy="5445849"/>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cxnSp>
        <p:nvCxnSpPr>
          <p:cNvPr id="32" name="Straight Connector 19">
            <a:extLst>
              <a:ext uri="{FF2B5EF4-FFF2-40B4-BE49-F238E27FC236}">
                <a16:creationId xmlns:a16="http://schemas.microsoft.com/office/drawing/2014/main" id="{25443840-A796-4C43-8DC1-1B738EFEC5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6320"/>
            <a:ext cx="9144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3371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9ED5833-B85B-4103-8A3B-CAB0308E6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0E63E5-DD13-7CFF-81C4-D448EEF92AAF}"/>
              </a:ext>
            </a:extLst>
          </p:cNvPr>
          <p:cNvSpPr>
            <a:spLocks noGrp="1"/>
          </p:cNvSpPr>
          <p:nvPr>
            <p:ph type="title"/>
          </p:nvPr>
        </p:nvSpPr>
        <p:spPr>
          <a:xfrm>
            <a:off x="898635" y="560881"/>
            <a:ext cx="7346729" cy="1114380"/>
          </a:xfrm>
        </p:spPr>
        <p:txBody>
          <a:bodyPr vert="horz" lIns="91440" tIns="45720" rIns="91440" bIns="45720" rtlCol="0" anchor="b">
            <a:normAutofit/>
          </a:bodyPr>
          <a:lstStyle/>
          <a:p>
            <a:pPr>
              <a:lnSpc>
                <a:spcPct val="90000"/>
              </a:lnSpc>
            </a:pPr>
            <a:r>
              <a:rPr lang="en-US" sz="3800"/>
              <a:t>Report Content – Areas of Learning</a:t>
            </a:r>
          </a:p>
        </p:txBody>
      </p:sp>
      <p:pic>
        <p:nvPicPr>
          <p:cNvPr id="5" name="Picture 4">
            <a:extLst>
              <a:ext uri="{FF2B5EF4-FFF2-40B4-BE49-F238E27FC236}">
                <a16:creationId xmlns:a16="http://schemas.microsoft.com/office/drawing/2014/main" id="{3310D607-0B58-FFC5-12FE-852873BFEDF1}"/>
              </a:ext>
            </a:extLst>
          </p:cNvPr>
          <p:cNvPicPr>
            <a:picLocks noChangeAspect="1"/>
          </p:cNvPicPr>
          <p:nvPr/>
        </p:nvPicPr>
        <p:blipFill rotWithShape="1">
          <a:blip r:embed="rId3"/>
          <a:srcRect l="25000" t="25298" r="25238" b="4729"/>
          <a:stretch/>
        </p:blipFill>
        <p:spPr>
          <a:xfrm>
            <a:off x="206139" y="2957665"/>
            <a:ext cx="4230769" cy="3346376"/>
          </a:xfrm>
          <a:prstGeom prst="rect">
            <a:avLst/>
          </a:prstGeom>
        </p:spPr>
      </p:pic>
      <p:pic>
        <p:nvPicPr>
          <p:cNvPr id="7" name="Content Placeholder 6">
            <a:extLst>
              <a:ext uri="{FF2B5EF4-FFF2-40B4-BE49-F238E27FC236}">
                <a16:creationId xmlns:a16="http://schemas.microsoft.com/office/drawing/2014/main" id="{1B416E42-F9F4-B305-15AC-6E5E8E76DB10}"/>
              </a:ext>
            </a:extLst>
          </p:cNvPr>
          <p:cNvPicPr>
            <a:picLocks noGrp="1" noChangeAspect="1"/>
          </p:cNvPicPr>
          <p:nvPr>
            <p:ph idx="1"/>
          </p:nvPr>
        </p:nvPicPr>
        <p:blipFill rotWithShape="1">
          <a:blip r:embed="rId4"/>
          <a:srcRect l="25377" t="26937" r="27272" b="11250"/>
          <a:stretch/>
        </p:blipFill>
        <p:spPr>
          <a:xfrm>
            <a:off x="4636878" y="2754086"/>
            <a:ext cx="4371196" cy="3106165"/>
          </a:xfrm>
          <a:prstGeom prst="rect">
            <a:avLst/>
          </a:prstGeom>
        </p:spPr>
      </p:pic>
    </p:spTree>
    <p:extLst>
      <p:ext uri="{BB962C8B-B14F-4D97-AF65-F5344CB8AC3E}">
        <p14:creationId xmlns:p14="http://schemas.microsoft.com/office/powerpoint/2010/main" val="1895053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6F6F0-10EE-CEF5-8598-4E1DD93494D8}"/>
              </a:ext>
            </a:extLst>
          </p:cNvPr>
          <p:cNvSpPr>
            <a:spLocks noGrp="1"/>
          </p:cNvSpPr>
          <p:nvPr>
            <p:ph type="title"/>
          </p:nvPr>
        </p:nvSpPr>
        <p:spPr/>
        <p:txBody>
          <a:bodyPr/>
          <a:lstStyle/>
          <a:p>
            <a:r>
              <a:rPr lang="en-GB" dirty="0"/>
              <a:t>Report Content - Interventions</a:t>
            </a:r>
          </a:p>
        </p:txBody>
      </p:sp>
      <p:pic>
        <p:nvPicPr>
          <p:cNvPr id="5" name="Content Placeholder 4">
            <a:extLst>
              <a:ext uri="{FF2B5EF4-FFF2-40B4-BE49-F238E27FC236}">
                <a16:creationId xmlns:a16="http://schemas.microsoft.com/office/drawing/2014/main" id="{58E13F05-F5C6-39D2-9ACC-59A07A3FB357}"/>
              </a:ext>
            </a:extLst>
          </p:cNvPr>
          <p:cNvPicPr>
            <a:picLocks noGrp="1" noChangeAspect="1"/>
          </p:cNvPicPr>
          <p:nvPr>
            <p:ph idx="1"/>
          </p:nvPr>
        </p:nvPicPr>
        <p:blipFill rotWithShape="1">
          <a:blip r:embed="rId3"/>
          <a:srcRect l="24295" t="30304" r="26053" b="19909"/>
          <a:stretch/>
        </p:blipFill>
        <p:spPr>
          <a:xfrm>
            <a:off x="824634" y="2024743"/>
            <a:ext cx="7241680" cy="4084546"/>
          </a:xfrm>
        </p:spPr>
      </p:pic>
    </p:spTree>
    <p:extLst>
      <p:ext uri="{BB962C8B-B14F-4D97-AF65-F5344CB8AC3E}">
        <p14:creationId xmlns:p14="http://schemas.microsoft.com/office/powerpoint/2010/main" val="3553947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D3150-AF23-7098-2D3D-5F583B02BFA3}"/>
              </a:ext>
            </a:extLst>
          </p:cNvPr>
          <p:cNvSpPr>
            <a:spLocks noGrp="1"/>
          </p:cNvSpPr>
          <p:nvPr>
            <p:ph type="title"/>
          </p:nvPr>
        </p:nvSpPr>
        <p:spPr/>
        <p:txBody>
          <a:bodyPr>
            <a:normAutofit fontScale="90000"/>
          </a:bodyPr>
          <a:lstStyle/>
          <a:p>
            <a:r>
              <a:rPr lang="en-GB" dirty="0"/>
              <a:t>Report Content – Behaviours for learning</a:t>
            </a:r>
          </a:p>
        </p:txBody>
      </p:sp>
      <p:pic>
        <p:nvPicPr>
          <p:cNvPr id="5" name="Content Placeholder 4">
            <a:extLst>
              <a:ext uri="{FF2B5EF4-FFF2-40B4-BE49-F238E27FC236}">
                <a16:creationId xmlns:a16="http://schemas.microsoft.com/office/drawing/2014/main" id="{E0614B5E-EAA9-5D48-A7C8-DC7BC23B0EAA}"/>
              </a:ext>
            </a:extLst>
          </p:cNvPr>
          <p:cNvPicPr>
            <a:picLocks noGrp="1" noChangeAspect="1"/>
          </p:cNvPicPr>
          <p:nvPr>
            <p:ph idx="1"/>
          </p:nvPr>
        </p:nvPicPr>
        <p:blipFill rotWithShape="1">
          <a:blip r:embed="rId3"/>
          <a:srcRect l="24207" t="45211" r="25301" b="10046"/>
          <a:stretch/>
        </p:blipFill>
        <p:spPr>
          <a:xfrm>
            <a:off x="433340" y="1828800"/>
            <a:ext cx="7993011" cy="3984171"/>
          </a:xfrm>
        </p:spPr>
      </p:pic>
    </p:spTree>
    <p:extLst>
      <p:ext uri="{BB962C8B-B14F-4D97-AF65-F5344CB8AC3E}">
        <p14:creationId xmlns:p14="http://schemas.microsoft.com/office/powerpoint/2010/main" val="3093695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E360A-4F8D-75CA-6EEA-AFBA086FA00F}"/>
              </a:ext>
            </a:extLst>
          </p:cNvPr>
          <p:cNvSpPr>
            <a:spLocks noGrp="1"/>
          </p:cNvSpPr>
          <p:nvPr>
            <p:ph type="title"/>
          </p:nvPr>
        </p:nvSpPr>
        <p:spPr/>
        <p:txBody>
          <a:bodyPr/>
          <a:lstStyle/>
          <a:p>
            <a:r>
              <a:rPr lang="en-GB" dirty="0"/>
              <a:t>Report content - Comments</a:t>
            </a:r>
          </a:p>
        </p:txBody>
      </p:sp>
      <p:pic>
        <p:nvPicPr>
          <p:cNvPr id="5" name="Content Placeholder 4">
            <a:extLst>
              <a:ext uri="{FF2B5EF4-FFF2-40B4-BE49-F238E27FC236}">
                <a16:creationId xmlns:a16="http://schemas.microsoft.com/office/drawing/2014/main" id="{7C9ACA45-785C-AB48-8B34-EBE07AD22B32}"/>
              </a:ext>
            </a:extLst>
          </p:cNvPr>
          <p:cNvPicPr>
            <a:picLocks noGrp="1" noChangeAspect="1"/>
          </p:cNvPicPr>
          <p:nvPr>
            <p:ph idx="1"/>
          </p:nvPr>
        </p:nvPicPr>
        <p:blipFill rotWithShape="1">
          <a:blip r:embed="rId3"/>
          <a:srcRect l="24428" t="23812" r="24973" b="11250"/>
          <a:stretch/>
        </p:blipFill>
        <p:spPr>
          <a:xfrm>
            <a:off x="1676400" y="1698172"/>
            <a:ext cx="6266544" cy="4523976"/>
          </a:xfrm>
        </p:spPr>
      </p:pic>
    </p:spTree>
    <p:extLst>
      <p:ext uri="{BB962C8B-B14F-4D97-AF65-F5344CB8AC3E}">
        <p14:creationId xmlns:p14="http://schemas.microsoft.com/office/powerpoint/2010/main" val="3820194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93266" y="910022"/>
            <a:ext cx="8780200" cy="4805680"/>
          </a:xfrm>
          <a:prstGeom prst="rect">
            <a:avLst/>
          </a:prstGeom>
          <a:ln>
            <a:noFill/>
          </a:ln>
          <a:effectLst>
            <a:softEdge rad="112500"/>
          </a:effectLst>
        </p:spPr>
      </p:pic>
    </p:spTree>
    <p:extLst>
      <p:ext uri="{BB962C8B-B14F-4D97-AF65-F5344CB8AC3E}">
        <p14:creationId xmlns:p14="http://schemas.microsoft.com/office/powerpoint/2010/main" val="40110946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fee2224-e93e-42ce-8df9-010dc148e95f">
      <UserInfo>
        <DisplayName>E Young (Victoria Primary School)</DisplayName>
        <AccountId>948</AccountId>
        <AccountType/>
      </UserInfo>
    </SharedWithUsers>
    <TaxCatchAll xmlns="2fee2224-e93e-42ce-8df9-010dc148e95f" xsi:nil="true"/>
    <lcf76f155ced4ddcb4097134ff3c332f xmlns="d7ab97af-7d9e-4e58-9a2a-8aaafddd735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4397393E501C949950E0EA1D1236938" ma:contentTypeVersion="16" ma:contentTypeDescription="Create a new document." ma:contentTypeScope="" ma:versionID="c131a99319987180aacc0d339f644622">
  <xsd:schema xmlns:xsd="http://www.w3.org/2001/XMLSchema" xmlns:xs="http://www.w3.org/2001/XMLSchema" xmlns:p="http://schemas.microsoft.com/office/2006/metadata/properties" xmlns:ns2="d7ab97af-7d9e-4e58-9a2a-8aaafddd735e" xmlns:ns3="2fee2224-e93e-42ce-8df9-010dc148e95f" targetNamespace="http://schemas.microsoft.com/office/2006/metadata/properties" ma:root="true" ma:fieldsID="89c4cece4807bef474eb0bc8de402acc" ns2:_="" ns3:_="">
    <xsd:import namespace="d7ab97af-7d9e-4e58-9a2a-8aaafddd735e"/>
    <xsd:import namespace="2fee2224-e93e-42ce-8df9-010dc148e95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ab97af-7d9e-4e58-9a2a-8aaafddd73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fee2224-e93e-42ce-8df9-010dc148e95f"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4c9a238-6cfb-4493-86e2-1c6bda9b24a5}" ma:internalName="TaxCatchAll" ma:showField="CatchAllData" ma:web="2fee2224-e93e-42ce-8df9-010dc148e9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D97ECB-C828-4DFC-A78B-322D474E470B}">
  <ds:schemaRefs>
    <ds:schemaRef ds:uri="http://schemas.openxmlformats.org/package/2006/metadata/core-properties"/>
    <ds:schemaRef ds:uri="d7ab97af-7d9e-4e58-9a2a-8aaafddd735e"/>
    <ds:schemaRef ds:uri="http://www.w3.org/XML/1998/namespace"/>
    <ds:schemaRef ds:uri="http://purl.org/dc/dcmitype/"/>
    <ds:schemaRef ds:uri="http://purl.org/dc/terms/"/>
    <ds:schemaRef ds:uri="http://schemas.microsoft.com/office/2006/documentManagement/types"/>
    <ds:schemaRef ds:uri="http://schemas.microsoft.com/office/2006/metadata/properties"/>
    <ds:schemaRef ds:uri="http://schemas.microsoft.com/office/infopath/2007/PartnerControls"/>
    <ds:schemaRef ds:uri="2fee2224-e93e-42ce-8df9-010dc148e95f"/>
    <ds:schemaRef ds:uri="http://purl.org/dc/elements/1.1/"/>
  </ds:schemaRefs>
</ds:datastoreItem>
</file>

<file path=customXml/itemProps2.xml><?xml version="1.0" encoding="utf-8"?>
<ds:datastoreItem xmlns:ds="http://schemas.openxmlformats.org/officeDocument/2006/customXml" ds:itemID="{6A1136D7-2042-4DF8-836A-94F9937ED7CD}">
  <ds:schemaRefs>
    <ds:schemaRef ds:uri="2fee2224-e93e-42ce-8df9-010dc148e95f"/>
    <ds:schemaRef ds:uri="d7ab97af-7d9e-4e58-9a2a-8aaafddd73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6979339-B421-4DFD-8755-4BCE81537AE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4496</TotalTime>
  <Words>595</Words>
  <Application>Microsoft Office PowerPoint</Application>
  <PresentationFormat>On-screen Show (4:3)</PresentationFormat>
  <Paragraphs>57</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Helvetica Neue Medium</vt:lpstr>
      <vt:lpstr>Wingdings</vt:lpstr>
      <vt:lpstr>Office Theme</vt:lpstr>
      <vt:lpstr>PowerPoint Presentation</vt:lpstr>
      <vt:lpstr>Aim of the session:</vt:lpstr>
      <vt:lpstr>Assessment in the Curriculum for Wales</vt:lpstr>
      <vt:lpstr>PowerPoint Presentation</vt:lpstr>
      <vt:lpstr>6 AREAS OF LEARNING</vt:lpstr>
      <vt:lpstr>Descriptions of Learning</vt:lpstr>
      <vt:lpstr>Progression Steps</vt:lpstr>
      <vt:lpstr>Report Content – Areas of Learning</vt:lpstr>
      <vt:lpstr>Report Content - Interventions</vt:lpstr>
      <vt:lpstr>Report Content – Behaviours for learning</vt:lpstr>
      <vt:lpstr>Report content - Comments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Literacy  and  Numeracy Framework  information for parents</dc:title>
  <dc:creator>Rachael</dc:creator>
  <cp:lastModifiedBy>S DANIELS (Victoria Primary School)</cp:lastModifiedBy>
  <cp:revision>10</cp:revision>
  <cp:lastPrinted>2025-07-09T09:08:13Z</cp:lastPrinted>
  <dcterms:created xsi:type="dcterms:W3CDTF">2014-02-15T16:28:19Z</dcterms:created>
  <dcterms:modified xsi:type="dcterms:W3CDTF">2025-07-09T09:08:30Z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0x010100C4397393E501C949950E0EA1D1236938</vt:lpwstr>
  </property>
</Properties>
</file>