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78" r:id="rId12"/>
    <p:sldId id="266" r:id="rId13"/>
    <p:sldId id="269" r:id="rId14"/>
    <p:sldId id="267" r:id="rId15"/>
    <p:sldId id="270" r:id="rId16"/>
    <p:sldId id="271" r:id="rId17"/>
    <p:sldId id="272" r:id="rId18"/>
    <p:sldId id="273" r:id="rId19"/>
    <p:sldId id="274" r:id="rId20"/>
    <p:sldId id="275" r:id="rId21"/>
    <p:sldId id="276" r:id="rId22"/>
    <p:sldId id="277" r:id="rId23"/>
    <p:sldId id="26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6" autoAdjust="0"/>
    <p:restoredTop sz="94660"/>
  </p:normalViewPr>
  <p:slideViewPr>
    <p:cSldViewPr snapToGrid="0">
      <p:cViewPr varScale="1">
        <p:scale>
          <a:sx n="63" d="100"/>
          <a:sy n="63" d="100"/>
        </p:scale>
        <p:origin x="80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158569B9-64A9-4993-9AC3-064B0EFFA68B}" type="datetimeFigureOut">
              <a:rPr lang="en-GB" smtClean="0"/>
              <a:t>14/03/2023</a:t>
            </a:fld>
            <a:endParaRPr lang="en-GB"/>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GB"/>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A3E5E7B2-761E-43DC-B8D5-9C39575A249A}" type="slidenum">
              <a:rPr lang="en-GB" smtClean="0"/>
              <a:t>‹#›</a:t>
            </a:fld>
            <a:endParaRPr lang="en-GB"/>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002448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8569B9-64A9-4993-9AC3-064B0EFFA68B}" type="datetimeFigureOut">
              <a:rPr lang="en-GB" smtClean="0"/>
              <a:t>14/03/2023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16076721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8569B9-64A9-4993-9AC3-064B0EFFA68B}" type="datetimeFigureOut">
              <a:rPr lang="en-GB" smtClean="0"/>
              <a:t>14/03/2023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1948638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58569B9-64A9-4993-9AC3-064B0EFFA68B}" type="datetimeFigureOut">
              <a:rPr lang="en-GB" smtClean="0"/>
              <a:t>14/03/2023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299468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58569B9-64A9-4993-9AC3-064B0EFFA68B}" type="datetimeFigureOut">
              <a:rPr lang="en-GB" smtClean="0"/>
              <a:t>14/03/2023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1057198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58569B9-64A9-4993-9AC3-064B0EFFA68B}" type="datetimeFigureOut">
              <a:rPr lang="en-GB" smtClean="0"/>
              <a:t>14/03/2023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24432287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8569B9-64A9-4993-9AC3-064B0EFFA68B}" type="datetimeFigureOut">
              <a:rPr lang="en-GB" smtClean="0"/>
              <a:t>14/03/2023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14099067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8569B9-64A9-4993-9AC3-064B0EFFA68B}" type="datetimeFigureOut">
              <a:rPr lang="en-GB" smtClean="0"/>
              <a:t>14/03/2023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878074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8569B9-64A9-4993-9AC3-064B0EFFA68B}" type="datetimeFigureOut">
              <a:rPr lang="en-GB" smtClean="0"/>
              <a:t>14/03/2023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3540377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8569B9-64A9-4993-9AC3-064B0EFFA68B}" type="datetimeFigureOut">
              <a:rPr lang="en-GB" smtClean="0"/>
              <a:t>14/03/2023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16191266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8569B9-64A9-4993-9AC3-064B0EFFA68B}" type="datetimeFigureOut">
              <a:rPr lang="en-GB" smtClean="0"/>
              <a:t>14/03/2023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5511320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8569B9-64A9-4993-9AC3-064B0EFFA68B}" type="datetimeFigureOut">
              <a:rPr lang="en-GB" smtClean="0"/>
              <a:t>14/03/2023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E5E7B2-761E-43DC-B8D5-9C39575A249A}" type="slidenum">
              <a:rPr lang="en-GB" smtClean="0"/>
              <a:t>‹#›</a:t>
            </a:fld>
            <a:endParaRPr lang="en-GB"/>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4876410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8569B9-64A9-4993-9AC3-064B0EFFA68B}" type="datetimeFigureOut">
              <a:rPr lang="en-GB" smtClean="0"/>
              <a:t>14/03/2023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7592413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58569B9-64A9-4993-9AC3-064B0EFFA68B}" type="datetimeFigureOut">
              <a:rPr lang="en-GB" smtClean="0"/>
              <a:t>14/03/2023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1977998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158569B9-64A9-4993-9AC3-064B0EFFA68B}" type="datetimeFigureOut">
              <a:rPr lang="en-GB" smtClean="0"/>
              <a:t>14/03/2023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948851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8569B9-64A9-4993-9AC3-064B0EFFA68B}" type="datetimeFigureOut">
              <a:rPr lang="en-GB" smtClean="0"/>
              <a:t>14/03/2023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20577013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8569B9-64A9-4993-9AC3-064B0EFFA68B}" type="datetimeFigureOut">
              <a:rPr lang="en-GB" smtClean="0"/>
              <a:t>14/03/2023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8932996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AEA12-7859-0024-EB93-BF46C8BEFC3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04F7FB-7BD8-8B6B-314D-D1C7801805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6924EC-04C0-3859-CD6D-E102A9C00518}"/>
              </a:ext>
            </a:extLst>
          </p:cNvPr>
          <p:cNvSpPr>
            <a:spLocks noGrp="1"/>
          </p:cNvSpPr>
          <p:nvPr>
            <p:ph type="dt" sz="half" idx="10"/>
          </p:nvPr>
        </p:nvSpPr>
        <p:spPr/>
        <p:txBody>
          <a:bodyPr/>
          <a:lstStyle/>
          <a:p>
            <a:fld id="{158569B9-64A9-4993-9AC3-064B0EFFA68B}" type="datetimeFigureOut">
              <a:rPr lang="en-GB" smtClean="0"/>
              <a:t>14/03/2023</a:t>
            </a:fld>
            <a:endParaRPr lang="en-GB"/>
          </a:p>
        </p:txBody>
      </p:sp>
      <p:sp>
        <p:nvSpPr>
          <p:cNvPr id="5" name="Footer Placeholder 4">
            <a:extLst>
              <a:ext uri="{FF2B5EF4-FFF2-40B4-BE49-F238E27FC236}">
                <a16:creationId xmlns:a16="http://schemas.microsoft.com/office/drawing/2014/main" id="{6BEB098A-54CE-21FF-6F3D-1D44E68E64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2A6CB9-5070-238F-B456-6CFCC2E72C0E}"/>
              </a:ext>
            </a:extLst>
          </p:cNvPr>
          <p:cNvSpPr>
            <a:spLocks noGrp="1"/>
          </p:cNvSpPr>
          <p:nvPr>
            <p:ph type="sldNum" sz="quarter" idx="12"/>
          </p:nvPr>
        </p:nvSpPr>
        <p:spPr/>
        <p:txBody>
          <a:bodyPr/>
          <a:lstStyle/>
          <a:p>
            <a:fld id="{A3E5E7B2-761E-43DC-B8D5-9C39575A249A}" type="slidenum">
              <a:rPr lang="en-GB" smtClean="0"/>
              <a:t>‹#›</a:t>
            </a:fld>
            <a:endParaRPr lang="en-GB"/>
          </a:p>
        </p:txBody>
      </p:sp>
    </p:spTree>
    <p:extLst>
      <p:ext uri="{BB962C8B-B14F-4D97-AF65-F5344CB8AC3E}">
        <p14:creationId xmlns:p14="http://schemas.microsoft.com/office/powerpoint/2010/main" val="2865873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158569B9-64A9-4993-9AC3-064B0EFFA68B}" type="datetimeFigureOut">
              <a:rPr lang="en-GB" smtClean="0"/>
              <a:t>14/03/2023</a:t>
            </a:fld>
            <a:endParaRPr lang="en-GB"/>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GB"/>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A3E5E7B2-761E-43DC-B8D5-9C39575A249A}" type="slidenum">
              <a:rPr lang="en-GB" smtClean="0"/>
              <a:t>‹#›</a:t>
            </a:fld>
            <a:endParaRPr lang="en-GB"/>
          </a:p>
        </p:txBody>
      </p:sp>
    </p:spTree>
    <p:extLst>
      <p:ext uri="{BB962C8B-B14F-4D97-AF65-F5344CB8AC3E}">
        <p14:creationId xmlns:p14="http://schemas.microsoft.com/office/powerpoint/2010/main" val="12883473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hyperlink" Target="https://bit.ly/2v2I6SY" TargetMode="Externa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2.jfif"/><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8.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41DA6-3FFC-1162-7420-52FC48D49700}"/>
              </a:ext>
            </a:extLst>
          </p:cNvPr>
          <p:cNvSpPr>
            <a:spLocks noGrp="1"/>
          </p:cNvSpPr>
          <p:nvPr>
            <p:ph type="ctrTitle"/>
          </p:nvPr>
        </p:nvSpPr>
        <p:spPr>
          <a:xfrm rot="21420000">
            <a:off x="-149711" y="689913"/>
            <a:ext cx="10796814" cy="2766528"/>
          </a:xfrm>
        </p:spPr>
        <p:txBody>
          <a:bodyPr>
            <a:normAutofit fontScale="90000"/>
          </a:bodyPr>
          <a:lstStyle/>
          <a:p>
            <a:r>
              <a:rPr lang="en-GB" b="0" i="0" dirty="0">
                <a:solidFill>
                  <a:srgbClr val="505050"/>
                </a:solidFill>
                <a:effectLst/>
                <a:latin typeface="Calibri Light" panose="020F0302020204030204" pitchFamily="34" charset="0"/>
              </a:rPr>
              <a:t>Parent Meeting </a:t>
            </a:r>
            <a:br>
              <a:rPr lang="en-GB" b="0" i="0" dirty="0">
                <a:solidFill>
                  <a:srgbClr val="505050"/>
                </a:solidFill>
                <a:effectLst/>
                <a:latin typeface="Calibri Light" panose="020F0302020204030204" pitchFamily="34" charset="0"/>
              </a:rPr>
            </a:br>
            <a:r>
              <a:rPr lang="en-GB" b="0" i="0" dirty="0">
                <a:solidFill>
                  <a:srgbClr val="505050"/>
                </a:solidFill>
                <a:effectLst/>
                <a:latin typeface="Calibri Light" panose="020F0302020204030204" pitchFamily="34" charset="0"/>
              </a:rPr>
              <a:t>Anti-racist Action Plan</a:t>
            </a:r>
            <a:endParaRPr lang="en-GB" dirty="0"/>
          </a:p>
        </p:txBody>
      </p:sp>
      <p:sp>
        <p:nvSpPr>
          <p:cNvPr id="3" name="Subtitle 2">
            <a:extLst>
              <a:ext uri="{FF2B5EF4-FFF2-40B4-BE49-F238E27FC236}">
                <a16:creationId xmlns:a16="http://schemas.microsoft.com/office/drawing/2014/main" id="{686141A4-F58B-8BF8-64FE-EFAEE1EE8C07}"/>
              </a:ext>
            </a:extLst>
          </p:cNvPr>
          <p:cNvSpPr>
            <a:spLocks noGrp="1"/>
          </p:cNvSpPr>
          <p:nvPr>
            <p:ph type="subTitle" idx="1"/>
          </p:nvPr>
        </p:nvSpPr>
        <p:spPr/>
        <p:txBody>
          <a:bodyPr/>
          <a:lstStyle/>
          <a:p>
            <a:r>
              <a:rPr lang="en-GB" dirty="0"/>
              <a:t>Mrs Daniels &amp; Mrs Brown</a:t>
            </a:r>
          </a:p>
        </p:txBody>
      </p:sp>
    </p:spTree>
    <p:extLst>
      <p:ext uri="{BB962C8B-B14F-4D97-AF65-F5344CB8AC3E}">
        <p14:creationId xmlns:p14="http://schemas.microsoft.com/office/powerpoint/2010/main" val="15286225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F5CA31-3DE6-B473-7A1B-E6B9E8BCF1F3}"/>
              </a:ext>
            </a:extLst>
          </p:cNvPr>
          <p:cNvSpPr>
            <a:spLocks noGrp="1"/>
          </p:cNvSpPr>
          <p:nvPr>
            <p:ph idx="1"/>
          </p:nvPr>
        </p:nvSpPr>
        <p:spPr>
          <a:xfrm>
            <a:off x="838200" y="955041"/>
            <a:ext cx="10515600" cy="4328160"/>
          </a:xfrm>
        </p:spPr>
        <p:txBody>
          <a:bodyPr>
            <a:normAutofit fontScale="92500" lnSpcReduction="10000"/>
          </a:bodyPr>
          <a:lstStyle/>
          <a:p>
            <a:pPr marL="0" indent="0" algn="ctr">
              <a:buNone/>
            </a:pPr>
            <a:r>
              <a:rPr lang="en-GB" sz="6600" b="0" i="0" dirty="0">
                <a:solidFill>
                  <a:srgbClr val="505050"/>
                </a:solidFill>
                <a:effectLst/>
                <a:latin typeface="Calibri Light" panose="020F0302020204030204" pitchFamily="34" charset="0"/>
              </a:rPr>
              <a:t>To ensure effective provision for supporting well-being, equity and inclusion</a:t>
            </a:r>
            <a:endParaRPr lang="en-GB" sz="6600" dirty="0"/>
          </a:p>
        </p:txBody>
      </p:sp>
    </p:spTree>
    <p:extLst>
      <p:ext uri="{BB962C8B-B14F-4D97-AF65-F5344CB8AC3E}">
        <p14:creationId xmlns:p14="http://schemas.microsoft.com/office/powerpoint/2010/main" val="30576549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3B5C6-34EA-3911-D141-D1A86D44EDDA}"/>
              </a:ext>
            </a:extLst>
          </p:cNvPr>
          <p:cNvSpPr>
            <a:spLocks noGrp="1"/>
          </p:cNvSpPr>
          <p:nvPr>
            <p:ph type="title"/>
          </p:nvPr>
        </p:nvSpPr>
        <p:spPr>
          <a:xfrm>
            <a:off x="706121" y="-127000"/>
            <a:ext cx="10396882" cy="1151965"/>
          </a:xfrm>
        </p:spPr>
        <p:txBody>
          <a:bodyPr/>
          <a:lstStyle/>
          <a:p>
            <a:pPr algn="ctr"/>
            <a:r>
              <a:rPr lang="en-GB" sz="6000" b="1" u="sng" dirty="0"/>
              <a:t>Rationale</a:t>
            </a:r>
            <a:r>
              <a:rPr lang="en-GB" dirty="0"/>
              <a:t> </a:t>
            </a:r>
          </a:p>
        </p:txBody>
      </p:sp>
      <p:sp>
        <p:nvSpPr>
          <p:cNvPr id="5" name="TextBox 4">
            <a:extLst>
              <a:ext uri="{FF2B5EF4-FFF2-40B4-BE49-F238E27FC236}">
                <a16:creationId xmlns:a16="http://schemas.microsoft.com/office/drawing/2014/main" id="{94F386F8-162C-6FC8-4857-24699460BF02}"/>
              </a:ext>
            </a:extLst>
          </p:cNvPr>
          <p:cNvSpPr txBox="1"/>
          <p:nvPr/>
        </p:nvSpPr>
        <p:spPr>
          <a:xfrm>
            <a:off x="198120" y="1024965"/>
            <a:ext cx="11531600" cy="4401205"/>
          </a:xfrm>
          <a:prstGeom prst="rect">
            <a:avLst/>
          </a:prstGeom>
          <a:noFill/>
        </p:spPr>
        <p:txBody>
          <a:bodyPr wrap="square">
            <a:spAutoFit/>
          </a:bodyPr>
          <a:lstStyle/>
          <a:p>
            <a:pPr algn="ctr" rtl="0"/>
            <a:r>
              <a:rPr lang="en-GB" sz="3500" b="0" i="0" dirty="0">
                <a:solidFill>
                  <a:srgbClr val="212121"/>
                </a:solidFill>
                <a:effectLst/>
                <a:latin typeface="Calibri" panose="020F0502020204030204" pitchFamily="34" charset="0"/>
              </a:rPr>
              <a:t>As part of our self-evaluation process we identified the need to find effective ways to ensure that provision supports well-being, equity and inclusion. As a result, the school improvement plan identifies action research plans as a way to investigate and embed best practice. The school is working with a variety of agencies to support us in developing a decolonised curriculum that reflects all our children, their families and our community and fosters a sense of belonging. </a:t>
            </a:r>
          </a:p>
        </p:txBody>
      </p:sp>
    </p:spTree>
    <p:extLst>
      <p:ext uri="{BB962C8B-B14F-4D97-AF65-F5344CB8AC3E}">
        <p14:creationId xmlns:p14="http://schemas.microsoft.com/office/powerpoint/2010/main" val="33881923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943E7-2328-A39D-DD87-D446A41E9198}"/>
              </a:ext>
            </a:extLst>
          </p:cNvPr>
          <p:cNvSpPr>
            <a:spLocks noGrp="1"/>
          </p:cNvSpPr>
          <p:nvPr>
            <p:ph type="title"/>
          </p:nvPr>
        </p:nvSpPr>
        <p:spPr/>
        <p:txBody>
          <a:bodyPr/>
          <a:lstStyle/>
          <a:p>
            <a:r>
              <a:rPr lang="en-GB" dirty="0"/>
              <a:t>Video</a:t>
            </a:r>
          </a:p>
        </p:txBody>
      </p:sp>
      <p:sp>
        <p:nvSpPr>
          <p:cNvPr id="3" name="Content Placeholder 2">
            <a:extLst>
              <a:ext uri="{FF2B5EF4-FFF2-40B4-BE49-F238E27FC236}">
                <a16:creationId xmlns:a16="http://schemas.microsoft.com/office/drawing/2014/main" id="{CFB45C16-885F-4820-E6CE-C1BC77A8E8FE}"/>
              </a:ext>
            </a:extLst>
          </p:cNvPr>
          <p:cNvSpPr>
            <a:spLocks noGrp="1"/>
          </p:cNvSpPr>
          <p:nvPr>
            <p:ph idx="1"/>
          </p:nvPr>
        </p:nvSpPr>
        <p:spPr/>
        <p:txBody>
          <a:bodyPr>
            <a:normAutofit/>
          </a:bodyPr>
          <a:lstStyle/>
          <a:p>
            <a:r>
              <a:rPr lang="en-GB" b="0" i="0" dirty="0">
                <a:solidFill>
                  <a:srgbClr val="212121"/>
                </a:solidFill>
                <a:effectLst/>
                <a:latin typeface="Calibri" panose="020F0502020204030204" pitchFamily="34" charset="0"/>
                <a:hlinkClick r:id="rId2"/>
              </a:rPr>
              <a:t>https://bit.ly/2v2I6SY</a:t>
            </a:r>
            <a:endParaRPr lang="en-GB" b="0" i="0" dirty="0">
              <a:solidFill>
                <a:srgbClr val="212121"/>
              </a:solidFill>
              <a:effectLst/>
              <a:latin typeface="Calibri" panose="020F0502020204030204" pitchFamily="34" charset="0"/>
            </a:endParaRPr>
          </a:p>
          <a:p>
            <a:endParaRPr lang="en-GB" dirty="0"/>
          </a:p>
        </p:txBody>
      </p:sp>
    </p:spTree>
    <p:extLst>
      <p:ext uri="{BB962C8B-B14F-4D97-AF65-F5344CB8AC3E}">
        <p14:creationId xmlns:p14="http://schemas.microsoft.com/office/powerpoint/2010/main" val="25058852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C4709-27CC-78C1-0727-16D30C3FEC32}"/>
              </a:ext>
            </a:extLst>
          </p:cNvPr>
          <p:cNvSpPr>
            <a:spLocks noGrp="1"/>
          </p:cNvSpPr>
          <p:nvPr>
            <p:ph type="title"/>
          </p:nvPr>
        </p:nvSpPr>
        <p:spPr/>
        <p:txBody>
          <a:bodyPr>
            <a:normAutofit fontScale="90000"/>
          </a:bodyPr>
          <a:lstStyle/>
          <a:p>
            <a:r>
              <a:rPr lang="en-GB" b="0" i="0" dirty="0">
                <a:solidFill>
                  <a:srgbClr val="505050"/>
                </a:solidFill>
                <a:effectLst/>
                <a:latin typeface="Calibri Light" panose="020F0302020204030204" pitchFamily="34" charset="0"/>
              </a:rPr>
              <a:t>Results from the children's diversity and inclusion baseline questionnaire</a:t>
            </a:r>
            <a:endParaRPr lang="en-GB" dirty="0"/>
          </a:p>
        </p:txBody>
      </p:sp>
      <p:pic>
        <p:nvPicPr>
          <p:cNvPr id="10" name="Picture 9">
            <a:extLst>
              <a:ext uri="{FF2B5EF4-FFF2-40B4-BE49-F238E27FC236}">
                <a16:creationId xmlns:a16="http://schemas.microsoft.com/office/drawing/2014/main" id="{2D5316FF-CCE8-68D7-F723-7B2942EF4A05}"/>
              </a:ext>
            </a:extLst>
          </p:cNvPr>
          <p:cNvPicPr>
            <a:picLocks noChangeAspect="1"/>
          </p:cNvPicPr>
          <p:nvPr/>
        </p:nvPicPr>
        <p:blipFill rotWithShape="1">
          <a:blip r:embed="rId2"/>
          <a:srcRect l="14310" t="43219" r="34828" b="10651"/>
          <a:stretch/>
        </p:blipFill>
        <p:spPr>
          <a:xfrm>
            <a:off x="138035" y="2165239"/>
            <a:ext cx="5382188" cy="2745829"/>
          </a:xfrm>
          <a:prstGeom prst="rect">
            <a:avLst/>
          </a:prstGeom>
        </p:spPr>
      </p:pic>
      <p:pic>
        <p:nvPicPr>
          <p:cNvPr id="12" name="Picture 11">
            <a:extLst>
              <a:ext uri="{FF2B5EF4-FFF2-40B4-BE49-F238E27FC236}">
                <a16:creationId xmlns:a16="http://schemas.microsoft.com/office/drawing/2014/main" id="{35B618D8-A7E1-3A4E-F0C4-0919681F00E7}"/>
              </a:ext>
            </a:extLst>
          </p:cNvPr>
          <p:cNvPicPr>
            <a:picLocks noChangeAspect="1"/>
          </p:cNvPicPr>
          <p:nvPr/>
        </p:nvPicPr>
        <p:blipFill rotWithShape="1">
          <a:blip r:embed="rId3"/>
          <a:srcRect l="14051" t="42758" r="27500" b="11111"/>
          <a:stretch/>
        </p:blipFill>
        <p:spPr>
          <a:xfrm>
            <a:off x="4497026" y="3329261"/>
            <a:ext cx="7126014" cy="3163614"/>
          </a:xfrm>
          <a:prstGeom prst="rect">
            <a:avLst/>
          </a:prstGeom>
        </p:spPr>
      </p:pic>
    </p:spTree>
    <p:extLst>
      <p:ext uri="{BB962C8B-B14F-4D97-AF65-F5344CB8AC3E}">
        <p14:creationId xmlns:p14="http://schemas.microsoft.com/office/powerpoint/2010/main" val="2947159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53CAE13-E7FB-A842-B673-397919425486}"/>
              </a:ext>
            </a:extLst>
          </p:cNvPr>
          <p:cNvPicPr>
            <a:picLocks noChangeAspect="1"/>
          </p:cNvPicPr>
          <p:nvPr/>
        </p:nvPicPr>
        <p:blipFill rotWithShape="1">
          <a:blip r:embed="rId2"/>
          <a:srcRect l="13833" t="40296" r="29500" b="15852"/>
          <a:stretch/>
        </p:blipFill>
        <p:spPr>
          <a:xfrm>
            <a:off x="81280" y="203200"/>
            <a:ext cx="6908800" cy="3007360"/>
          </a:xfrm>
          <a:prstGeom prst="rect">
            <a:avLst/>
          </a:prstGeom>
        </p:spPr>
      </p:pic>
      <p:pic>
        <p:nvPicPr>
          <p:cNvPr id="7" name="Picture 6">
            <a:extLst>
              <a:ext uri="{FF2B5EF4-FFF2-40B4-BE49-F238E27FC236}">
                <a16:creationId xmlns:a16="http://schemas.microsoft.com/office/drawing/2014/main" id="{9F66C9D8-9F36-9CD2-8FBA-A46DB24502AF}"/>
              </a:ext>
            </a:extLst>
          </p:cNvPr>
          <p:cNvPicPr>
            <a:picLocks noChangeAspect="1"/>
          </p:cNvPicPr>
          <p:nvPr/>
        </p:nvPicPr>
        <p:blipFill rotWithShape="1">
          <a:blip r:embed="rId3"/>
          <a:srcRect l="10917" t="48741" r="17917" b="14963"/>
          <a:stretch/>
        </p:blipFill>
        <p:spPr>
          <a:xfrm>
            <a:off x="2987040" y="3210560"/>
            <a:ext cx="8676640" cy="2489200"/>
          </a:xfrm>
          <a:prstGeom prst="rect">
            <a:avLst/>
          </a:prstGeom>
        </p:spPr>
      </p:pic>
    </p:spTree>
    <p:extLst>
      <p:ext uri="{BB962C8B-B14F-4D97-AF65-F5344CB8AC3E}">
        <p14:creationId xmlns:p14="http://schemas.microsoft.com/office/powerpoint/2010/main" val="14607653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46FEF42-7DC1-1553-0193-2A3983179C50}"/>
              </a:ext>
            </a:extLst>
          </p:cNvPr>
          <p:cNvPicPr>
            <a:picLocks noChangeAspect="1"/>
          </p:cNvPicPr>
          <p:nvPr/>
        </p:nvPicPr>
        <p:blipFill rotWithShape="1">
          <a:blip r:embed="rId2"/>
          <a:srcRect l="7666" t="41630" r="22250" b="11704"/>
          <a:stretch/>
        </p:blipFill>
        <p:spPr>
          <a:xfrm>
            <a:off x="467360" y="228600"/>
            <a:ext cx="8544560" cy="3200400"/>
          </a:xfrm>
          <a:prstGeom prst="rect">
            <a:avLst/>
          </a:prstGeom>
        </p:spPr>
      </p:pic>
      <p:pic>
        <p:nvPicPr>
          <p:cNvPr id="7" name="Picture 6">
            <a:extLst>
              <a:ext uri="{FF2B5EF4-FFF2-40B4-BE49-F238E27FC236}">
                <a16:creationId xmlns:a16="http://schemas.microsoft.com/office/drawing/2014/main" id="{46FB9D0F-C63C-1DE4-5F4E-DDD5E1794F7B}"/>
              </a:ext>
            </a:extLst>
          </p:cNvPr>
          <p:cNvPicPr>
            <a:picLocks noChangeAspect="1"/>
          </p:cNvPicPr>
          <p:nvPr/>
        </p:nvPicPr>
        <p:blipFill rotWithShape="1">
          <a:blip r:embed="rId3"/>
          <a:srcRect l="17582" t="39556" r="37167" b="20000"/>
          <a:stretch/>
        </p:blipFill>
        <p:spPr>
          <a:xfrm>
            <a:off x="4064000" y="2712720"/>
            <a:ext cx="7790320" cy="3916680"/>
          </a:xfrm>
          <a:prstGeom prst="rect">
            <a:avLst/>
          </a:prstGeom>
        </p:spPr>
      </p:pic>
    </p:spTree>
    <p:extLst>
      <p:ext uri="{BB962C8B-B14F-4D97-AF65-F5344CB8AC3E}">
        <p14:creationId xmlns:p14="http://schemas.microsoft.com/office/powerpoint/2010/main" val="3886795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6DA094D-6271-E0E8-C72D-CE6DCD4C5DEA}"/>
              </a:ext>
            </a:extLst>
          </p:cNvPr>
          <p:cNvPicPr>
            <a:picLocks noChangeAspect="1"/>
          </p:cNvPicPr>
          <p:nvPr/>
        </p:nvPicPr>
        <p:blipFill rotWithShape="1">
          <a:blip r:embed="rId2"/>
          <a:srcRect l="23500" t="24591" r="24667" b="8890"/>
          <a:stretch/>
        </p:blipFill>
        <p:spPr>
          <a:xfrm>
            <a:off x="304800" y="121920"/>
            <a:ext cx="11358880" cy="6366040"/>
          </a:xfrm>
          <a:prstGeom prst="rect">
            <a:avLst/>
          </a:prstGeom>
        </p:spPr>
      </p:pic>
    </p:spTree>
    <p:extLst>
      <p:ext uri="{BB962C8B-B14F-4D97-AF65-F5344CB8AC3E}">
        <p14:creationId xmlns:p14="http://schemas.microsoft.com/office/powerpoint/2010/main" val="40456387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1D9D6-B926-A72B-27AB-09B471B0120B}"/>
              </a:ext>
            </a:extLst>
          </p:cNvPr>
          <p:cNvSpPr>
            <a:spLocks noGrp="1"/>
          </p:cNvSpPr>
          <p:nvPr>
            <p:ph type="title"/>
          </p:nvPr>
        </p:nvSpPr>
        <p:spPr/>
        <p:txBody>
          <a:bodyPr>
            <a:normAutofit fontScale="90000"/>
          </a:bodyPr>
          <a:lstStyle/>
          <a:p>
            <a:r>
              <a:rPr lang="en-GB" b="1" i="0" dirty="0">
                <a:solidFill>
                  <a:srgbClr val="212121"/>
                </a:solidFill>
                <a:effectLst/>
                <a:latin typeface="Calibri" panose="020F0502020204030204" pitchFamily="34" charset="0"/>
              </a:rPr>
              <a:t>In your learning do you see people who are like you and your family?</a:t>
            </a:r>
            <a:endParaRPr lang="en-GB" dirty="0"/>
          </a:p>
        </p:txBody>
      </p:sp>
      <p:sp>
        <p:nvSpPr>
          <p:cNvPr id="3" name="Content Placeholder 2">
            <a:extLst>
              <a:ext uri="{FF2B5EF4-FFF2-40B4-BE49-F238E27FC236}">
                <a16:creationId xmlns:a16="http://schemas.microsoft.com/office/drawing/2014/main" id="{EEFEAB5D-9937-E1E9-27C7-29FA4CFE8AD2}"/>
              </a:ext>
            </a:extLst>
          </p:cNvPr>
          <p:cNvSpPr>
            <a:spLocks noGrp="1"/>
          </p:cNvSpPr>
          <p:nvPr>
            <p:ph idx="1"/>
          </p:nvPr>
        </p:nvSpPr>
        <p:spPr>
          <a:xfrm>
            <a:off x="553720" y="2317396"/>
            <a:ext cx="10396883" cy="3311189"/>
          </a:xfrm>
        </p:spPr>
        <p:txBody>
          <a:bodyPr>
            <a:normAutofit fontScale="92500" lnSpcReduction="20000"/>
          </a:bodyPr>
          <a:lstStyle/>
          <a:p>
            <a:pPr algn="l" rtl="0"/>
            <a:r>
              <a:rPr lang="en-GB" sz="2800" b="0" i="0" dirty="0">
                <a:solidFill>
                  <a:srgbClr val="212121"/>
                </a:solidFill>
                <a:effectLst/>
                <a:latin typeface="Calibri" panose="020F0502020204030204" pitchFamily="34" charset="0"/>
              </a:rPr>
              <a:t>No</a:t>
            </a:r>
          </a:p>
          <a:p>
            <a:pPr algn="l" rtl="0"/>
            <a:r>
              <a:rPr lang="en-GB" sz="2800" b="0" i="0" dirty="0">
                <a:solidFill>
                  <a:srgbClr val="212121"/>
                </a:solidFill>
                <a:effectLst/>
                <a:latin typeface="Calibri" panose="020F0502020204030204" pitchFamily="34" charset="0"/>
              </a:rPr>
              <a:t>Not really</a:t>
            </a:r>
          </a:p>
          <a:p>
            <a:pPr algn="l" rtl="0"/>
            <a:r>
              <a:rPr lang="en-GB" sz="2800" b="0" i="0" dirty="0">
                <a:solidFill>
                  <a:srgbClr val="212121"/>
                </a:solidFill>
                <a:effectLst/>
                <a:latin typeface="Calibri" panose="020F0502020204030204" pitchFamily="34" charset="0"/>
              </a:rPr>
              <a:t>Yes</a:t>
            </a:r>
          </a:p>
          <a:p>
            <a:pPr algn="l" rtl="0"/>
            <a:r>
              <a:rPr lang="en-GB" sz="2800" b="0" i="0" dirty="0">
                <a:solidFill>
                  <a:srgbClr val="212121"/>
                </a:solidFill>
                <a:effectLst/>
                <a:latin typeface="Calibri" panose="020F0502020204030204" pitchFamily="34" charset="0"/>
              </a:rPr>
              <a:t>No, for example no black Lego people.</a:t>
            </a:r>
          </a:p>
          <a:p>
            <a:pPr algn="l" rtl="0"/>
            <a:r>
              <a:rPr lang="en-GB" sz="2800" b="0" i="0" dirty="0">
                <a:solidFill>
                  <a:srgbClr val="212121"/>
                </a:solidFill>
                <a:effectLst/>
                <a:latin typeface="Calibri" panose="020F0502020204030204" pitchFamily="34" charset="0"/>
              </a:rPr>
              <a:t>Not really, sometimes in books</a:t>
            </a:r>
          </a:p>
          <a:p>
            <a:pPr algn="l" rtl="0"/>
            <a:r>
              <a:rPr lang="en-GB" sz="2800" b="0" i="0" dirty="0">
                <a:solidFill>
                  <a:srgbClr val="212121"/>
                </a:solidFill>
                <a:effectLst/>
                <a:latin typeface="Calibri" panose="020F0502020204030204" pitchFamily="34" charset="0"/>
              </a:rPr>
              <a:t>Sometimes</a:t>
            </a:r>
          </a:p>
          <a:p>
            <a:pPr marL="0" indent="0">
              <a:buNone/>
            </a:pPr>
            <a:endParaRPr lang="en-GB" dirty="0"/>
          </a:p>
        </p:txBody>
      </p:sp>
    </p:spTree>
    <p:extLst>
      <p:ext uri="{BB962C8B-B14F-4D97-AF65-F5344CB8AC3E}">
        <p14:creationId xmlns:p14="http://schemas.microsoft.com/office/powerpoint/2010/main" val="14945928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D98E1-BF66-8F04-7162-76B8D8A2D6E6}"/>
              </a:ext>
            </a:extLst>
          </p:cNvPr>
          <p:cNvSpPr>
            <a:spLocks noGrp="1"/>
          </p:cNvSpPr>
          <p:nvPr>
            <p:ph type="title"/>
          </p:nvPr>
        </p:nvSpPr>
        <p:spPr>
          <a:xfrm>
            <a:off x="238761" y="226620"/>
            <a:ext cx="10396882" cy="1151965"/>
          </a:xfrm>
        </p:spPr>
        <p:txBody>
          <a:bodyPr>
            <a:normAutofit fontScale="90000"/>
          </a:bodyPr>
          <a:lstStyle/>
          <a:p>
            <a:r>
              <a:rPr lang="en-GB" b="1" i="0" dirty="0">
                <a:solidFill>
                  <a:srgbClr val="212121"/>
                </a:solidFill>
                <a:effectLst/>
                <a:latin typeface="Calibri" panose="020F0502020204030204" pitchFamily="34" charset="0"/>
              </a:rPr>
              <a:t>Why? What difference would this make?</a:t>
            </a:r>
            <a:endParaRPr lang="en-GB" dirty="0"/>
          </a:p>
        </p:txBody>
      </p:sp>
      <p:sp>
        <p:nvSpPr>
          <p:cNvPr id="3" name="Content Placeholder 2">
            <a:extLst>
              <a:ext uri="{FF2B5EF4-FFF2-40B4-BE49-F238E27FC236}">
                <a16:creationId xmlns:a16="http://schemas.microsoft.com/office/drawing/2014/main" id="{E77BF47E-D324-0DA0-D5A0-91B83E5C01EE}"/>
              </a:ext>
            </a:extLst>
          </p:cNvPr>
          <p:cNvSpPr>
            <a:spLocks noGrp="1"/>
          </p:cNvSpPr>
          <p:nvPr>
            <p:ph idx="1"/>
          </p:nvPr>
        </p:nvSpPr>
        <p:spPr>
          <a:xfrm>
            <a:off x="132080" y="1392630"/>
            <a:ext cx="11221720" cy="4808855"/>
          </a:xfrm>
        </p:spPr>
        <p:txBody>
          <a:bodyPr>
            <a:normAutofit fontScale="92500"/>
          </a:bodyPr>
          <a:lstStyle/>
          <a:p>
            <a:pPr marL="0" indent="-72000" algn="l" rtl="0">
              <a:lnSpc>
                <a:spcPct val="100000"/>
              </a:lnSpc>
              <a:spcBef>
                <a:spcPts val="0"/>
              </a:spcBef>
              <a:buFont typeface="Arial" panose="020B0604020202020204" pitchFamily="34" charset="0"/>
              <a:buChar char="•"/>
            </a:pPr>
            <a:r>
              <a:rPr lang="en-GB" sz="3500" b="0" i="0" cap="none" dirty="0">
                <a:solidFill>
                  <a:srgbClr val="212121"/>
                </a:solidFill>
                <a:effectLst/>
                <a:latin typeface="Calibri" panose="020F0502020204030204" pitchFamily="34" charset="0"/>
              </a:rPr>
              <a:t>Wouldn't really make a difference. </a:t>
            </a:r>
          </a:p>
          <a:p>
            <a:pPr marL="0" indent="-72000" algn="l" rtl="0">
              <a:lnSpc>
                <a:spcPct val="100000"/>
              </a:lnSpc>
              <a:spcBef>
                <a:spcPts val="0"/>
              </a:spcBef>
              <a:buFont typeface="Arial" panose="020B0604020202020204" pitchFamily="34" charset="0"/>
              <a:buChar char="•"/>
            </a:pPr>
            <a:r>
              <a:rPr lang="en-GB" sz="3500" b="0" i="0" cap="none" dirty="0">
                <a:solidFill>
                  <a:srgbClr val="212121"/>
                </a:solidFill>
                <a:effectLst/>
                <a:latin typeface="Calibri" panose="020F0502020204030204" pitchFamily="34" charset="0"/>
              </a:rPr>
              <a:t>As long as we are learning, it doesn't matter. </a:t>
            </a:r>
          </a:p>
          <a:p>
            <a:pPr marL="0" indent="-72000" algn="l" rtl="0">
              <a:lnSpc>
                <a:spcPct val="100000"/>
              </a:lnSpc>
              <a:spcBef>
                <a:spcPts val="0"/>
              </a:spcBef>
              <a:buFont typeface="Arial" panose="020B0604020202020204" pitchFamily="34" charset="0"/>
              <a:buChar char="•"/>
            </a:pPr>
            <a:r>
              <a:rPr lang="en-GB" sz="3500" b="0" i="0" cap="none" dirty="0">
                <a:solidFill>
                  <a:srgbClr val="212121"/>
                </a:solidFill>
                <a:effectLst/>
                <a:latin typeface="Calibri" panose="020F0502020204030204" pitchFamily="34" charset="0"/>
              </a:rPr>
              <a:t>It might make me happier and to help me to make more friends.</a:t>
            </a:r>
          </a:p>
          <a:p>
            <a:pPr marL="0" indent="-72000" algn="l" rtl="0">
              <a:lnSpc>
                <a:spcPct val="100000"/>
              </a:lnSpc>
              <a:spcBef>
                <a:spcPts val="0"/>
              </a:spcBef>
              <a:buFont typeface="Arial" panose="020B0604020202020204" pitchFamily="34" charset="0"/>
              <a:buChar char="•"/>
            </a:pPr>
            <a:r>
              <a:rPr lang="en-GB" sz="3500" b="0" i="0" cap="none" dirty="0">
                <a:solidFill>
                  <a:srgbClr val="212121"/>
                </a:solidFill>
                <a:effectLst/>
                <a:latin typeface="Calibri" panose="020F0502020204030204" pitchFamily="34" charset="0"/>
              </a:rPr>
              <a:t>It would make me happier. </a:t>
            </a:r>
          </a:p>
          <a:p>
            <a:pPr marL="0" indent="-72000" algn="l" rtl="0">
              <a:lnSpc>
                <a:spcPct val="100000"/>
              </a:lnSpc>
              <a:spcBef>
                <a:spcPts val="0"/>
              </a:spcBef>
              <a:buFont typeface="Arial" panose="020B0604020202020204" pitchFamily="34" charset="0"/>
              <a:buChar char="•"/>
            </a:pPr>
            <a:r>
              <a:rPr lang="en-GB" sz="3500" b="0" i="0" cap="none" dirty="0">
                <a:solidFill>
                  <a:srgbClr val="212121"/>
                </a:solidFill>
                <a:effectLst/>
                <a:latin typeface="Calibri" panose="020F0502020204030204" pitchFamily="34" charset="0"/>
              </a:rPr>
              <a:t>It would be a boring world if we looked the same. I would like us all to learn about slavery. It would help us to stop racism. I would like to see more teachers who are black.</a:t>
            </a:r>
          </a:p>
          <a:p>
            <a:pPr marL="0" indent="-72000" algn="l" rtl="0">
              <a:lnSpc>
                <a:spcPct val="100000"/>
              </a:lnSpc>
              <a:spcBef>
                <a:spcPts val="0"/>
              </a:spcBef>
              <a:buFont typeface="Arial" panose="020B0604020202020204" pitchFamily="34" charset="0"/>
              <a:buChar char="•"/>
            </a:pPr>
            <a:r>
              <a:rPr lang="en-GB" sz="3500" b="0" i="0" cap="none" dirty="0">
                <a:solidFill>
                  <a:srgbClr val="212121"/>
                </a:solidFill>
                <a:effectLst/>
                <a:latin typeface="Calibri" panose="020F0502020204030204" pitchFamily="34" charset="0"/>
              </a:rPr>
              <a:t>It would make me more confident and </a:t>
            </a:r>
            <a:r>
              <a:rPr lang="en-GB" sz="3500" b="0" i="0" cap="none" dirty="0" err="1">
                <a:solidFill>
                  <a:srgbClr val="212121"/>
                </a:solidFill>
                <a:effectLst/>
                <a:latin typeface="Calibri" panose="020F0502020204030204" pitchFamily="34" charset="0"/>
              </a:rPr>
              <a:t>i</a:t>
            </a:r>
            <a:r>
              <a:rPr lang="en-GB" sz="3500" b="0" i="0" cap="none" dirty="0">
                <a:solidFill>
                  <a:srgbClr val="212121"/>
                </a:solidFill>
                <a:effectLst/>
                <a:latin typeface="Calibri" panose="020F0502020204030204" pitchFamily="34" charset="0"/>
              </a:rPr>
              <a:t> can say yes, </a:t>
            </a:r>
            <a:r>
              <a:rPr lang="en-GB" sz="3500" b="0" i="0" cap="none" dirty="0" err="1">
                <a:solidFill>
                  <a:srgbClr val="212121"/>
                </a:solidFill>
                <a:effectLst/>
                <a:latin typeface="Calibri" panose="020F0502020204030204" pitchFamily="34" charset="0"/>
              </a:rPr>
              <a:t>i'm</a:t>
            </a:r>
            <a:r>
              <a:rPr lang="en-GB" sz="3500" b="0" i="0" cap="none" dirty="0">
                <a:solidFill>
                  <a:srgbClr val="212121"/>
                </a:solidFill>
                <a:effectLst/>
                <a:latin typeface="Calibri" panose="020F0502020204030204" pitchFamily="34" charset="0"/>
              </a:rPr>
              <a:t> different. </a:t>
            </a:r>
          </a:p>
          <a:p>
            <a:endParaRPr lang="en-GB" dirty="0"/>
          </a:p>
        </p:txBody>
      </p:sp>
    </p:spTree>
    <p:extLst>
      <p:ext uri="{BB962C8B-B14F-4D97-AF65-F5344CB8AC3E}">
        <p14:creationId xmlns:p14="http://schemas.microsoft.com/office/powerpoint/2010/main" val="25057825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D98E1-BF66-8F04-7162-76B8D8A2D6E6}"/>
              </a:ext>
            </a:extLst>
          </p:cNvPr>
          <p:cNvSpPr>
            <a:spLocks noGrp="1"/>
          </p:cNvSpPr>
          <p:nvPr>
            <p:ph type="title"/>
          </p:nvPr>
        </p:nvSpPr>
        <p:spPr>
          <a:xfrm>
            <a:off x="635001" y="96520"/>
            <a:ext cx="10396882" cy="1151965"/>
          </a:xfrm>
        </p:spPr>
        <p:txBody>
          <a:bodyPr>
            <a:normAutofit fontScale="90000"/>
          </a:bodyPr>
          <a:lstStyle/>
          <a:p>
            <a:r>
              <a:rPr lang="en-GB" b="1" i="0" dirty="0">
                <a:solidFill>
                  <a:srgbClr val="212121"/>
                </a:solidFill>
                <a:effectLst/>
                <a:latin typeface="Calibri" panose="020F0502020204030204" pitchFamily="34" charset="0"/>
              </a:rPr>
              <a:t>Why? What difference would this make?</a:t>
            </a:r>
            <a:endParaRPr lang="en-GB" dirty="0"/>
          </a:p>
        </p:txBody>
      </p:sp>
      <p:sp>
        <p:nvSpPr>
          <p:cNvPr id="3" name="Content Placeholder 2">
            <a:extLst>
              <a:ext uri="{FF2B5EF4-FFF2-40B4-BE49-F238E27FC236}">
                <a16:creationId xmlns:a16="http://schemas.microsoft.com/office/drawing/2014/main" id="{E77BF47E-D324-0DA0-D5A0-91B83E5C01EE}"/>
              </a:ext>
            </a:extLst>
          </p:cNvPr>
          <p:cNvSpPr>
            <a:spLocks noGrp="1"/>
          </p:cNvSpPr>
          <p:nvPr>
            <p:ph idx="1"/>
          </p:nvPr>
        </p:nvSpPr>
        <p:spPr>
          <a:xfrm>
            <a:off x="101600" y="944880"/>
            <a:ext cx="11221720" cy="4968239"/>
          </a:xfrm>
        </p:spPr>
        <p:txBody>
          <a:bodyPr>
            <a:normAutofit/>
          </a:bodyPr>
          <a:lstStyle/>
          <a:p>
            <a:pPr marL="0" indent="-72000" algn="l" rtl="0">
              <a:lnSpc>
                <a:spcPct val="100000"/>
              </a:lnSpc>
              <a:spcBef>
                <a:spcPts val="0"/>
              </a:spcBef>
              <a:buFont typeface="Arial" panose="020B0604020202020204" pitchFamily="34" charset="0"/>
              <a:buChar char="•"/>
            </a:pPr>
            <a:r>
              <a:rPr lang="en-GB" sz="2600" b="0" i="0" cap="none" dirty="0">
                <a:solidFill>
                  <a:srgbClr val="212121"/>
                </a:solidFill>
                <a:effectLst/>
                <a:latin typeface="Calibri" panose="020F0502020204030204" pitchFamily="34" charset="0"/>
              </a:rPr>
              <a:t>Help you to have more friends.</a:t>
            </a:r>
          </a:p>
          <a:p>
            <a:pPr marL="0" indent="-72000" algn="l" rtl="0">
              <a:lnSpc>
                <a:spcPct val="100000"/>
              </a:lnSpc>
              <a:spcBef>
                <a:spcPts val="0"/>
              </a:spcBef>
              <a:buFont typeface="Arial" panose="020B0604020202020204" pitchFamily="34" charset="0"/>
              <a:buChar char="•"/>
            </a:pPr>
            <a:r>
              <a:rPr lang="en-GB" sz="2600" b="0" i="0" cap="none" dirty="0">
                <a:solidFill>
                  <a:srgbClr val="212121"/>
                </a:solidFill>
                <a:effectLst/>
                <a:latin typeface="Calibri" panose="020F0502020204030204" pitchFamily="34" charset="0"/>
              </a:rPr>
              <a:t>We need to see more </a:t>
            </a:r>
            <a:r>
              <a:rPr lang="en-GB" sz="2600" b="1" i="0" cap="none" dirty="0">
                <a:solidFill>
                  <a:srgbClr val="212121"/>
                </a:solidFill>
                <a:effectLst/>
                <a:latin typeface="Calibri" panose="020F0502020204030204" pitchFamily="34" charset="0"/>
              </a:rPr>
              <a:t>good brown people.</a:t>
            </a:r>
            <a:r>
              <a:rPr lang="en-GB" sz="2600" b="0" i="0" cap="none" dirty="0">
                <a:solidFill>
                  <a:srgbClr val="212121"/>
                </a:solidFill>
                <a:effectLst/>
                <a:latin typeface="Calibri" panose="020F0502020204030204" pitchFamily="34" charset="0"/>
              </a:rPr>
              <a:t> We need to learn about all religions and celebrate all festivals.</a:t>
            </a:r>
          </a:p>
          <a:p>
            <a:pPr marL="0" indent="-72000" algn="l" rtl="0">
              <a:lnSpc>
                <a:spcPct val="100000"/>
              </a:lnSpc>
              <a:spcBef>
                <a:spcPts val="0"/>
              </a:spcBef>
              <a:buFont typeface="Arial" panose="020B0604020202020204" pitchFamily="34" charset="0"/>
              <a:buChar char="•"/>
            </a:pPr>
            <a:r>
              <a:rPr lang="en-GB" sz="2600" b="0" i="0" cap="none" dirty="0">
                <a:solidFill>
                  <a:srgbClr val="212121"/>
                </a:solidFill>
                <a:effectLst/>
                <a:latin typeface="Calibri" panose="020F0502020204030204" pitchFamily="34" charset="0"/>
              </a:rPr>
              <a:t>It would make me feel more comfortable being me. It would make me feel more comfortable being me. I want to see more books and dolls that look like me and have real afro hair. It's not fair that afro dolls are more expensive. In my gym team there are no other black children and no black coaches. That’s sad.</a:t>
            </a:r>
          </a:p>
          <a:p>
            <a:pPr marL="0" indent="-72000" algn="l" rtl="0">
              <a:lnSpc>
                <a:spcPct val="100000"/>
              </a:lnSpc>
              <a:spcBef>
                <a:spcPts val="0"/>
              </a:spcBef>
              <a:buFont typeface="Arial" panose="020B0604020202020204" pitchFamily="34" charset="0"/>
              <a:buChar char="•"/>
            </a:pPr>
            <a:r>
              <a:rPr lang="en-GB" sz="2600" b="0" i="0" cap="none" dirty="0">
                <a:solidFill>
                  <a:srgbClr val="212121"/>
                </a:solidFill>
                <a:effectLst/>
                <a:latin typeface="Calibri" panose="020F0502020204030204" pitchFamily="34" charset="0"/>
              </a:rPr>
              <a:t>It makes me feel sad and mad at the same time that there are no people like me here. I'm in year 5 now and </a:t>
            </a:r>
            <a:r>
              <a:rPr lang="en-GB" sz="2600" cap="none" dirty="0">
                <a:solidFill>
                  <a:srgbClr val="212121"/>
                </a:solidFill>
                <a:latin typeface="Calibri" panose="020F0502020204030204" pitchFamily="34" charset="0"/>
              </a:rPr>
              <a:t>I</a:t>
            </a:r>
            <a:r>
              <a:rPr lang="en-GB" sz="2600" b="0" i="0" cap="none" dirty="0">
                <a:solidFill>
                  <a:srgbClr val="212121"/>
                </a:solidFill>
                <a:effectLst/>
                <a:latin typeface="Calibri" panose="020F0502020204030204" pitchFamily="34" charset="0"/>
              </a:rPr>
              <a:t>'ve never had a black teacher, why is that? I want to see more people like me and my family in books and on displays.</a:t>
            </a:r>
          </a:p>
          <a:p>
            <a:endParaRPr lang="en-GB" dirty="0"/>
          </a:p>
        </p:txBody>
      </p:sp>
    </p:spTree>
    <p:extLst>
      <p:ext uri="{BB962C8B-B14F-4D97-AF65-F5344CB8AC3E}">
        <p14:creationId xmlns:p14="http://schemas.microsoft.com/office/powerpoint/2010/main" val="593226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8A5A0-50A8-F583-15E8-041AF9B500CE}"/>
              </a:ext>
            </a:extLst>
          </p:cNvPr>
          <p:cNvSpPr>
            <a:spLocks noGrp="1"/>
          </p:cNvSpPr>
          <p:nvPr>
            <p:ph type="title"/>
          </p:nvPr>
        </p:nvSpPr>
        <p:spPr/>
        <p:txBody>
          <a:bodyPr>
            <a:normAutofit/>
          </a:bodyPr>
          <a:lstStyle/>
          <a:p>
            <a:pPr algn="ctr"/>
            <a:r>
              <a:rPr lang="en-GB" sz="6600" b="1" u="sng" dirty="0"/>
              <a:t>BASELINE QUESTIONS</a:t>
            </a:r>
          </a:p>
        </p:txBody>
      </p:sp>
      <p:sp>
        <p:nvSpPr>
          <p:cNvPr id="5" name="TextBox 4">
            <a:extLst>
              <a:ext uri="{FF2B5EF4-FFF2-40B4-BE49-F238E27FC236}">
                <a16:creationId xmlns:a16="http://schemas.microsoft.com/office/drawing/2014/main" id="{03CC7D28-EB6F-C5B5-4C5A-4962F0C18639}"/>
              </a:ext>
            </a:extLst>
          </p:cNvPr>
          <p:cNvSpPr txBox="1"/>
          <p:nvPr/>
        </p:nvSpPr>
        <p:spPr>
          <a:xfrm>
            <a:off x="1056640" y="1825624"/>
            <a:ext cx="9946640" cy="3477875"/>
          </a:xfrm>
          <a:prstGeom prst="rect">
            <a:avLst/>
          </a:prstGeom>
          <a:noFill/>
        </p:spPr>
        <p:txBody>
          <a:bodyPr wrap="square">
            <a:spAutoFit/>
          </a:bodyPr>
          <a:lstStyle/>
          <a:p>
            <a:pPr algn="ctr" rtl="0"/>
            <a:r>
              <a:rPr lang="en-GB" sz="4400" b="0" i="0" u="sng" dirty="0">
                <a:solidFill>
                  <a:srgbClr val="212121"/>
                </a:solidFill>
                <a:effectLst/>
                <a:latin typeface="Calibri" panose="020F0502020204030204" pitchFamily="34" charset="0"/>
              </a:rPr>
              <a:t>Foundation Phase </a:t>
            </a:r>
            <a:endParaRPr lang="en-GB" sz="4400" u="sng" dirty="0">
              <a:solidFill>
                <a:srgbClr val="212121"/>
              </a:solidFill>
              <a:latin typeface="Calibri" panose="020F0502020204030204" pitchFamily="34" charset="0"/>
            </a:endParaRPr>
          </a:p>
          <a:p>
            <a:pPr algn="ctr" rtl="0"/>
            <a:r>
              <a:rPr lang="en-GB" sz="4400" b="0" i="0" dirty="0">
                <a:solidFill>
                  <a:srgbClr val="212121"/>
                </a:solidFill>
                <a:effectLst/>
                <a:latin typeface="Calibri" panose="020F0502020204030204" pitchFamily="34" charset="0"/>
              </a:rPr>
              <a:t>What is racism?</a:t>
            </a:r>
          </a:p>
          <a:p>
            <a:pPr algn="ctr" rtl="0"/>
            <a:r>
              <a:rPr lang="en-GB" sz="4400" b="0" i="0" u="sng" dirty="0">
                <a:solidFill>
                  <a:srgbClr val="212121"/>
                </a:solidFill>
                <a:effectLst/>
                <a:latin typeface="Calibri" panose="020F0502020204030204" pitchFamily="34" charset="0"/>
              </a:rPr>
              <a:t>Yr3 - Yr6 </a:t>
            </a:r>
            <a:endParaRPr lang="en-GB" sz="4400" u="sng" dirty="0">
              <a:solidFill>
                <a:srgbClr val="212121"/>
              </a:solidFill>
              <a:latin typeface="Calibri" panose="020F0502020204030204" pitchFamily="34" charset="0"/>
            </a:endParaRPr>
          </a:p>
          <a:p>
            <a:pPr algn="ctr" rtl="0"/>
            <a:r>
              <a:rPr lang="en-GB" sz="4400" b="0" i="0" dirty="0">
                <a:solidFill>
                  <a:srgbClr val="212121"/>
                </a:solidFill>
                <a:effectLst/>
                <a:latin typeface="Calibri" panose="020F0502020204030204" pitchFamily="34" charset="0"/>
              </a:rPr>
              <a:t>How do know when someone is Welsh?</a:t>
            </a:r>
          </a:p>
          <a:p>
            <a:pPr algn="ctr" rtl="0"/>
            <a:r>
              <a:rPr lang="en-GB" sz="4400" b="0" i="0" dirty="0">
                <a:solidFill>
                  <a:srgbClr val="212121"/>
                </a:solidFill>
                <a:effectLst/>
                <a:latin typeface="Calibri" panose="020F0502020204030204" pitchFamily="34" charset="0"/>
              </a:rPr>
              <a:t>What does being Welsh mean to you? </a:t>
            </a:r>
          </a:p>
        </p:txBody>
      </p:sp>
    </p:spTree>
    <p:extLst>
      <p:ext uri="{BB962C8B-B14F-4D97-AF65-F5344CB8AC3E}">
        <p14:creationId xmlns:p14="http://schemas.microsoft.com/office/powerpoint/2010/main" val="1805862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ext&#10;&#10;Description automatically generated">
            <a:extLst>
              <a:ext uri="{FF2B5EF4-FFF2-40B4-BE49-F238E27FC236}">
                <a16:creationId xmlns:a16="http://schemas.microsoft.com/office/drawing/2014/main" id="{65D019F8-9D29-B8A4-388C-9CCE9C9454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1279" y="808974"/>
            <a:ext cx="7888315" cy="4772691"/>
          </a:xfrm>
          <a:prstGeom prst="rect">
            <a:avLst/>
          </a:prstGeom>
        </p:spPr>
      </p:pic>
      <p:sp>
        <p:nvSpPr>
          <p:cNvPr id="2" name="Title 1">
            <a:extLst>
              <a:ext uri="{FF2B5EF4-FFF2-40B4-BE49-F238E27FC236}">
                <a16:creationId xmlns:a16="http://schemas.microsoft.com/office/drawing/2014/main" id="{CDE6640F-D36C-FE09-77AE-F81C00D5D9F3}"/>
              </a:ext>
            </a:extLst>
          </p:cNvPr>
          <p:cNvSpPr>
            <a:spLocks noGrp="1"/>
          </p:cNvSpPr>
          <p:nvPr>
            <p:ph type="title"/>
          </p:nvPr>
        </p:nvSpPr>
        <p:spPr>
          <a:xfrm>
            <a:off x="208281" y="0"/>
            <a:ext cx="10396882" cy="1151965"/>
          </a:xfrm>
        </p:spPr>
        <p:txBody>
          <a:bodyPr/>
          <a:lstStyle/>
          <a:p>
            <a:r>
              <a:rPr lang="en-GB" dirty="0"/>
              <a:t>What is Racism?</a:t>
            </a:r>
          </a:p>
        </p:txBody>
      </p:sp>
      <p:pic>
        <p:nvPicPr>
          <p:cNvPr id="5" name="Content Placeholder 4" descr="Text&#10;&#10;Description automatically generated">
            <a:extLst>
              <a:ext uri="{FF2B5EF4-FFF2-40B4-BE49-F238E27FC236}">
                <a16:creationId xmlns:a16="http://schemas.microsoft.com/office/drawing/2014/main" id="{C8881EBE-2D30-29DD-ED67-448B2031C4F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8281" y="1070927"/>
            <a:ext cx="3449683" cy="5075851"/>
          </a:xfrm>
        </p:spPr>
      </p:pic>
    </p:spTree>
    <p:extLst>
      <p:ext uri="{BB962C8B-B14F-4D97-AF65-F5344CB8AC3E}">
        <p14:creationId xmlns:p14="http://schemas.microsoft.com/office/powerpoint/2010/main" val="14217891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FC3EA-5C0C-6D58-882E-2CFC5332E03F}"/>
              </a:ext>
            </a:extLst>
          </p:cNvPr>
          <p:cNvSpPr>
            <a:spLocks noGrp="1"/>
          </p:cNvSpPr>
          <p:nvPr>
            <p:ph type="title"/>
          </p:nvPr>
        </p:nvSpPr>
        <p:spPr>
          <a:xfrm>
            <a:off x="838200" y="365125"/>
            <a:ext cx="4983480" cy="1325563"/>
          </a:xfrm>
        </p:spPr>
        <p:txBody>
          <a:bodyPr>
            <a:normAutofit fontScale="90000"/>
          </a:bodyPr>
          <a:lstStyle/>
          <a:p>
            <a:r>
              <a:rPr lang="en-GB" dirty="0"/>
              <a:t>What is Racism?</a:t>
            </a:r>
          </a:p>
        </p:txBody>
      </p:sp>
      <p:pic>
        <p:nvPicPr>
          <p:cNvPr id="5" name="Content Placeholder 4" descr="Text, letter&#10;&#10;Description automatically generated">
            <a:extLst>
              <a:ext uri="{FF2B5EF4-FFF2-40B4-BE49-F238E27FC236}">
                <a16:creationId xmlns:a16="http://schemas.microsoft.com/office/drawing/2014/main" id="{43EE405E-200D-C19F-C9D4-320C665B8BCD}"/>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0121"/>
          <a:stretch/>
        </p:blipFill>
        <p:spPr>
          <a:xfrm>
            <a:off x="6756400" y="273685"/>
            <a:ext cx="4511040" cy="6104204"/>
          </a:xfrm>
          <a:prstGeom prst="parallelogram">
            <a:avLst>
              <a:gd name="adj" fmla="val 11712"/>
            </a:avLst>
          </a:prstGeom>
        </p:spPr>
      </p:pic>
    </p:spTree>
    <p:extLst>
      <p:ext uri="{BB962C8B-B14F-4D97-AF65-F5344CB8AC3E}">
        <p14:creationId xmlns:p14="http://schemas.microsoft.com/office/powerpoint/2010/main" val="441904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64FE6-BDA8-FC63-6879-C9113646EBAE}"/>
              </a:ext>
            </a:extLst>
          </p:cNvPr>
          <p:cNvSpPr>
            <a:spLocks noGrp="1"/>
          </p:cNvSpPr>
          <p:nvPr>
            <p:ph type="title"/>
          </p:nvPr>
        </p:nvSpPr>
        <p:spPr/>
        <p:txBody>
          <a:bodyPr/>
          <a:lstStyle/>
          <a:p>
            <a:endParaRPr lang="en-GB"/>
          </a:p>
        </p:txBody>
      </p:sp>
      <p:pic>
        <p:nvPicPr>
          <p:cNvPr id="5" name="Content Placeholder 4" descr="A picture containing timeline&#10;&#10;Description automatically generated">
            <a:extLst>
              <a:ext uri="{FF2B5EF4-FFF2-40B4-BE49-F238E27FC236}">
                <a16:creationId xmlns:a16="http://schemas.microsoft.com/office/drawing/2014/main" id="{5CA4A9F0-5867-6974-4455-2F8DE7AB390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2045" y="365124"/>
            <a:ext cx="11298421" cy="5710555"/>
          </a:xfrm>
        </p:spPr>
      </p:pic>
    </p:spTree>
    <p:extLst>
      <p:ext uri="{BB962C8B-B14F-4D97-AF65-F5344CB8AC3E}">
        <p14:creationId xmlns:p14="http://schemas.microsoft.com/office/powerpoint/2010/main" val="14051088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ext&#10;&#10;Description automatically generated with low confidence">
            <a:extLst>
              <a:ext uri="{FF2B5EF4-FFF2-40B4-BE49-F238E27FC236}">
                <a16:creationId xmlns:a16="http://schemas.microsoft.com/office/drawing/2014/main" id="{7DDA044E-1E6D-65D4-B82C-A0CF06CF73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49" y="448627"/>
            <a:ext cx="11965483" cy="5921693"/>
          </a:xfrm>
          <a:prstGeom prst="rect">
            <a:avLst/>
          </a:prstGeom>
        </p:spPr>
      </p:pic>
    </p:spTree>
    <p:extLst>
      <p:ext uri="{BB962C8B-B14F-4D97-AF65-F5344CB8AC3E}">
        <p14:creationId xmlns:p14="http://schemas.microsoft.com/office/powerpoint/2010/main" val="31034106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application&#10;&#10;Description automatically generated">
            <a:extLst>
              <a:ext uri="{FF2B5EF4-FFF2-40B4-BE49-F238E27FC236}">
                <a16:creationId xmlns:a16="http://schemas.microsoft.com/office/drawing/2014/main" id="{1E446161-C151-A58B-72C9-8B1516E2BE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72011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application&#10;&#10;Description automatically generated">
            <a:extLst>
              <a:ext uri="{FF2B5EF4-FFF2-40B4-BE49-F238E27FC236}">
                <a16:creationId xmlns:a16="http://schemas.microsoft.com/office/drawing/2014/main" id="{98D7FC82-1B1F-A3BE-0EB4-F0C61C9FA0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55447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3F181634-041A-5DDE-2374-D0F18C671E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121871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10;&#10;Description automatically generated with medium confidence">
            <a:extLst>
              <a:ext uri="{FF2B5EF4-FFF2-40B4-BE49-F238E27FC236}">
                <a16:creationId xmlns:a16="http://schemas.microsoft.com/office/drawing/2014/main" id="{A81A6BA0-6F08-EA2F-71A5-29C1D4D709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279975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 application&#10;&#10;Description automatically generated">
            <a:extLst>
              <a:ext uri="{FF2B5EF4-FFF2-40B4-BE49-F238E27FC236}">
                <a16:creationId xmlns:a16="http://schemas.microsoft.com/office/drawing/2014/main" id="{EC7774DD-A520-39CA-0F52-7027512D84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828962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Graphical user interface&#10;&#10;Description automatically generated with medium confidence">
            <a:extLst>
              <a:ext uri="{FF2B5EF4-FFF2-40B4-BE49-F238E27FC236}">
                <a16:creationId xmlns:a16="http://schemas.microsoft.com/office/drawing/2014/main" id="{A0F17D19-579F-359B-75F3-1EB99F25F0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510606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ouple of boys looking at a tablet&#10;&#10;Description automatically generated with low confidence">
            <a:extLst>
              <a:ext uri="{FF2B5EF4-FFF2-40B4-BE49-F238E27FC236}">
                <a16:creationId xmlns:a16="http://schemas.microsoft.com/office/drawing/2014/main" id="{B2DFA802-2910-092E-55F8-5FF7F628CB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1238" y="494538"/>
            <a:ext cx="3568883" cy="4934204"/>
          </a:xfrm>
          <a:prstGeom prst="rect">
            <a:avLst/>
          </a:prstGeom>
        </p:spPr>
      </p:pic>
      <p:pic>
        <p:nvPicPr>
          <p:cNvPr id="8" name="Picture 7" descr="Graphical user interface, application&#10;&#10;Description automatically generated">
            <a:extLst>
              <a:ext uri="{FF2B5EF4-FFF2-40B4-BE49-F238E27FC236}">
                <a16:creationId xmlns:a16="http://schemas.microsoft.com/office/drawing/2014/main" id="{C78F17D4-0D4D-FF9D-C181-7D2E87D915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1881" y="494320"/>
            <a:ext cx="3467584" cy="4934639"/>
          </a:xfrm>
          <a:prstGeom prst="rect">
            <a:avLst/>
          </a:prstGeom>
        </p:spPr>
      </p:pic>
      <p:pic>
        <p:nvPicPr>
          <p:cNvPr id="6" name="Picture 5" descr="Graphical user interface, application&#10;&#10;Description automatically generated">
            <a:extLst>
              <a:ext uri="{FF2B5EF4-FFF2-40B4-BE49-F238E27FC236}">
                <a16:creationId xmlns:a16="http://schemas.microsoft.com/office/drawing/2014/main" id="{5FF6231A-C3AB-FBA9-99E5-BCF7014C9D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00323" y="3096841"/>
            <a:ext cx="4991357" cy="3530781"/>
          </a:xfrm>
          <a:prstGeom prst="rect">
            <a:avLst/>
          </a:prstGeom>
        </p:spPr>
      </p:pic>
    </p:spTree>
    <p:extLst>
      <p:ext uri="{BB962C8B-B14F-4D97-AF65-F5344CB8AC3E}">
        <p14:creationId xmlns:p14="http://schemas.microsoft.com/office/powerpoint/2010/main" val="391524438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docProps/app.xml><?xml version="1.0" encoding="utf-8"?>
<Properties xmlns="http://schemas.openxmlformats.org/officeDocument/2006/extended-properties" xmlns:vt="http://schemas.openxmlformats.org/officeDocument/2006/docPropsVTypes">
  <Template>Main Event</Template>
  <TotalTime>1275</TotalTime>
  <Words>449</Words>
  <Application>Microsoft Office PowerPoint</Application>
  <PresentationFormat>Widescreen</PresentationFormat>
  <Paragraphs>35</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Impact</vt:lpstr>
      <vt:lpstr>Main Event</vt:lpstr>
      <vt:lpstr>Parent Meeting  Anti-racist Action Plan</vt:lpstr>
      <vt:lpstr>PowerPoint Presentation</vt:lpstr>
      <vt:lpstr>Rationale </vt:lpstr>
      <vt:lpstr>Video</vt:lpstr>
      <vt:lpstr>Results from the children's diversity and inclusion baseline questionnaire</vt:lpstr>
      <vt:lpstr>PowerPoint Presentation</vt:lpstr>
      <vt:lpstr>PowerPoint Presentation</vt:lpstr>
      <vt:lpstr>PowerPoint Presentation</vt:lpstr>
      <vt:lpstr>In your learning do you see people who are like you and your family?</vt:lpstr>
      <vt:lpstr>Why? What difference would this make?</vt:lpstr>
      <vt:lpstr>Why? What difference would this make?</vt:lpstr>
      <vt:lpstr>BASELINE QUESTIONS</vt:lpstr>
      <vt:lpstr>What is Racism?</vt:lpstr>
      <vt:lpstr>What is Racism?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Meeting  Anti-racist Action Plan</dc:title>
  <dc:creator>C Brown (Victoria Primary School)</dc:creator>
  <cp:lastModifiedBy>C Brown (Victoria Primary School)</cp:lastModifiedBy>
  <cp:revision>1</cp:revision>
  <dcterms:created xsi:type="dcterms:W3CDTF">2023-03-14T12:06:49Z</dcterms:created>
  <dcterms:modified xsi:type="dcterms:W3CDTF">2023-03-15T09:22:48Z</dcterms:modified>
</cp:coreProperties>
</file>