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5" r:id="rId6"/>
    <p:sldId id="257" r:id="rId7"/>
    <p:sldId id="266" r:id="rId8"/>
    <p:sldId id="258" r:id="rId9"/>
    <p:sldId id="261" r:id="rId10"/>
    <p:sldId id="262" r:id="rId11"/>
    <p:sldId id="259" r:id="rId12"/>
    <p:sldId id="260" r:id="rId13"/>
    <p:sldId id="263" r:id="rId14"/>
    <p:sldId id="264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ED93EE-99BB-4C6D-8EF8-700F1F6FB1C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EA8B2C5-C128-43FD-B64D-11A77CBA41B6}">
      <dgm:prSet/>
      <dgm:spPr/>
      <dgm:t>
        <a:bodyPr/>
        <a:lstStyle/>
        <a:p>
          <a:r>
            <a:rPr lang="en-US"/>
            <a:t>Consistency, consistency, consistency</a:t>
          </a:r>
        </a:p>
      </dgm:t>
    </dgm:pt>
    <dgm:pt modelId="{9D1C3C29-AC45-4681-B912-8A13C41EFD69}" type="parTrans" cxnId="{7C632F25-0C67-4B9D-96A9-8405E9D35D7B}">
      <dgm:prSet/>
      <dgm:spPr/>
      <dgm:t>
        <a:bodyPr/>
        <a:lstStyle/>
        <a:p>
          <a:endParaRPr lang="en-US"/>
        </a:p>
      </dgm:t>
    </dgm:pt>
    <dgm:pt modelId="{837635C2-295F-4379-8F50-6C93175CA298}" type="sibTrans" cxnId="{7C632F25-0C67-4B9D-96A9-8405E9D35D7B}">
      <dgm:prSet/>
      <dgm:spPr/>
      <dgm:t>
        <a:bodyPr/>
        <a:lstStyle/>
        <a:p>
          <a:endParaRPr lang="en-US"/>
        </a:p>
      </dgm:t>
    </dgm:pt>
    <dgm:pt modelId="{AFC9ECD7-C52A-4946-B443-7D2C42F6CF2A}">
      <dgm:prSet/>
      <dgm:spPr/>
      <dgm:t>
        <a:bodyPr/>
        <a:lstStyle/>
        <a:p>
          <a:r>
            <a:rPr lang="en-US"/>
            <a:t>Simple rules – Ready, safe, respect</a:t>
          </a:r>
        </a:p>
      </dgm:t>
    </dgm:pt>
    <dgm:pt modelId="{E364841D-CA85-4C08-B274-EF3294FD902E}" type="parTrans" cxnId="{9D316A82-A309-446C-A71B-9034817189E3}">
      <dgm:prSet/>
      <dgm:spPr/>
      <dgm:t>
        <a:bodyPr/>
        <a:lstStyle/>
        <a:p>
          <a:endParaRPr lang="en-US"/>
        </a:p>
      </dgm:t>
    </dgm:pt>
    <dgm:pt modelId="{DAC5D1B9-7116-4E21-A0C3-D3B6DC04CFE8}" type="sibTrans" cxnId="{9D316A82-A309-446C-A71B-9034817189E3}">
      <dgm:prSet/>
      <dgm:spPr/>
      <dgm:t>
        <a:bodyPr/>
        <a:lstStyle/>
        <a:p>
          <a:endParaRPr lang="en-US"/>
        </a:p>
      </dgm:t>
    </dgm:pt>
    <dgm:pt modelId="{16E616C3-7F1F-4CE4-8A4E-D66E078BAD75}">
      <dgm:prSet/>
      <dgm:spPr/>
      <dgm:t>
        <a:bodyPr/>
        <a:lstStyle/>
        <a:p>
          <a:r>
            <a:rPr lang="en-US"/>
            <a:t>Script – Lanyards "I need you to...."</a:t>
          </a:r>
        </a:p>
      </dgm:t>
    </dgm:pt>
    <dgm:pt modelId="{9F2B5DA1-6B11-488C-BA1B-A0BA68562860}" type="parTrans" cxnId="{4B01F863-AA7C-46FD-8030-D5E4C879F9DC}">
      <dgm:prSet/>
      <dgm:spPr/>
      <dgm:t>
        <a:bodyPr/>
        <a:lstStyle/>
        <a:p>
          <a:endParaRPr lang="en-US"/>
        </a:p>
      </dgm:t>
    </dgm:pt>
    <dgm:pt modelId="{2D2D3918-83A8-4D61-8F54-9BB8B1157F85}" type="sibTrans" cxnId="{4B01F863-AA7C-46FD-8030-D5E4C879F9DC}">
      <dgm:prSet/>
      <dgm:spPr/>
      <dgm:t>
        <a:bodyPr/>
        <a:lstStyle/>
        <a:p>
          <a:endParaRPr lang="en-US"/>
        </a:p>
      </dgm:t>
    </dgm:pt>
    <dgm:pt modelId="{157A9AB1-8FD7-430A-865B-DF536B098624}">
      <dgm:prSet/>
      <dgm:spPr/>
      <dgm:t>
        <a:bodyPr/>
        <a:lstStyle/>
        <a:p>
          <a:r>
            <a:rPr lang="en-US" dirty="0"/>
            <a:t>Rewards and recognition –</a:t>
          </a:r>
        </a:p>
      </dgm:t>
    </dgm:pt>
    <dgm:pt modelId="{4599226D-8033-434B-8ED4-B93A06A05AAC}" type="parTrans" cxnId="{54DB54EA-FA61-414F-AC40-4C1127A5E8CC}">
      <dgm:prSet/>
      <dgm:spPr/>
      <dgm:t>
        <a:bodyPr/>
        <a:lstStyle/>
        <a:p>
          <a:endParaRPr lang="en-US"/>
        </a:p>
      </dgm:t>
    </dgm:pt>
    <dgm:pt modelId="{433B54DB-DF50-4A43-84F3-964BDF60901D}" type="sibTrans" cxnId="{54DB54EA-FA61-414F-AC40-4C1127A5E8CC}">
      <dgm:prSet/>
      <dgm:spPr/>
      <dgm:t>
        <a:bodyPr/>
        <a:lstStyle/>
        <a:p>
          <a:endParaRPr lang="en-US"/>
        </a:p>
      </dgm:t>
    </dgm:pt>
    <dgm:pt modelId="{654CFEF0-2761-4BF8-8AF5-47A95F513DF9}" type="pres">
      <dgm:prSet presAssocID="{BBED93EE-99BB-4C6D-8EF8-700F1F6FB1C0}" presName="linear" presStyleCnt="0">
        <dgm:presLayoutVars>
          <dgm:animLvl val="lvl"/>
          <dgm:resizeHandles val="exact"/>
        </dgm:presLayoutVars>
      </dgm:prSet>
      <dgm:spPr/>
    </dgm:pt>
    <dgm:pt modelId="{F494169B-B45F-490C-96BB-9B4953B48C6D}" type="pres">
      <dgm:prSet presAssocID="{5EA8B2C5-C128-43FD-B64D-11A77CBA41B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9D58B73-BE84-4633-9C37-7753EEBA96D4}" type="pres">
      <dgm:prSet presAssocID="{837635C2-295F-4379-8F50-6C93175CA298}" presName="spacer" presStyleCnt="0"/>
      <dgm:spPr/>
    </dgm:pt>
    <dgm:pt modelId="{FA1A6F9D-0DC9-4FB0-B4C2-FAEE95165D96}" type="pres">
      <dgm:prSet presAssocID="{AFC9ECD7-C52A-4946-B443-7D2C42F6CF2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1FFF99C-960F-4C12-91D1-EC880FF717BD}" type="pres">
      <dgm:prSet presAssocID="{DAC5D1B9-7116-4E21-A0C3-D3B6DC04CFE8}" presName="spacer" presStyleCnt="0"/>
      <dgm:spPr/>
    </dgm:pt>
    <dgm:pt modelId="{776DBEEB-DC5D-481F-BD2C-ED68E63C630E}" type="pres">
      <dgm:prSet presAssocID="{16E616C3-7F1F-4CE4-8A4E-D66E078BAD7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8BAC713-B612-40C8-95FA-CF1B61B8F511}" type="pres">
      <dgm:prSet presAssocID="{2D2D3918-83A8-4D61-8F54-9BB8B1157F85}" presName="spacer" presStyleCnt="0"/>
      <dgm:spPr/>
    </dgm:pt>
    <dgm:pt modelId="{D626419D-51A1-4695-BA4A-61D1CD4A68EC}" type="pres">
      <dgm:prSet presAssocID="{157A9AB1-8FD7-430A-865B-DF536B09862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F788E06-2BAF-4F11-AF79-2673EE82CCB2}" type="presOf" srcId="{16E616C3-7F1F-4CE4-8A4E-D66E078BAD75}" destId="{776DBEEB-DC5D-481F-BD2C-ED68E63C630E}" srcOrd="0" destOrd="0" presId="urn:microsoft.com/office/officeart/2005/8/layout/vList2"/>
    <dgm:cxn modelId="{76C49309-B2CA-48AF-BE4C-B3B32F233418}" type="presOf" srcId="{AFC9ECD7-C52A-4946-B443-7D2C42F6CF2A}" destId="{FA1A6F9D-0DC9-4FB0-B4C2-FAEE95165D96}" srcOrd="0" destOrd="0" presId="urn:microsoft.com/office/officeart/2005/8/layout/vList2"/>
    <dgm:cxn modelId="{7C632F25-0C67-4B9D-96A9-8405E9D35D7B}" srcId="{BBED93EE-99BB-4C6D-8EF8-700F1F6FB1C0}" destId="{5EA8B2C5-C128-43FD-B64D-11A77CBA41B6}" srcOrd="0" destOrd="0" parTransId="{9D1C3C29-AC45-4681-B912-8A13C41EFD69}" sibTransId="{837635C2-295F-4379-8F50-6C93175CA298}"/>
    <dgm:cxn modelId="{D9C3AF32-5D4E-401D-9DEB-8650978A71C2}" type="presOf" srcId="{5EA8B2C5-C128-43FD-B64D-11A77CBA41B6}" destId="{F494169B-B45F-490C-96BB-9B4953B48C6D}" srcOrd="0" destOrd="0" presId="urn:microsoft.com/office/officeart/2005/8/layout/vList2"/>
    <dgm:cxn modelId="{045AC03C-EF8E-43EB-A272-336AC744B26A}" type="presOf" srcId="{BBED93EE-99BB-4C6D-8EF8-700F1F6FB1C0}" destId="{654CFEF0-2761-4BF8-8AF5-47A95F513DF9}" srcOrd="0" destOrd="0" presId="urn:microsoft.com/office/officeart/2005/8/layout/vList2"/>
    <dgm:cxn modelId="{690FAF5E-354E-472A-973C-DA88549FB43A}" type="presOf" srcId="{157A9AB1-8FD7-430A-865B-DF536B098624}" destId="{D626419D-51A1-4695-BA4A-61D1CD4A68EC}" srcOrd="0" destOrd="0" presId="urn:microsoft.com/office/officeart/2005/8/layout/vList2"/>
    <dgm:cxn modelId="{4B01F863-AA7C-46FD-8030-D5E4C879F9DC}" srcId="{BBED93EE-99BB-4C6D-8EF8-700F1F6FB1C0}" destId="{16E616C3-7F1F-4CE4-8A4E-D66E078BAD75}" srcOrd="2" destOrd="0" parTransId="{9F2B5DA1-6B11-488C-BA1B-A0BA68562860}" sibTransId="{2D2D3918-83A8-4D61-8F54-9BB8B1157F85}"/>
    <dgm:cxn modelId="{9D316A82-A309-446C-A71B-9034817189E3}" srcId="{BBED93EE-99BB-4C6D-8EF8-700F1F6FB1C0}" destId="{AFC9ECD7-C52A-4946-B443-7D2C42F6CF2A}" srcOrd="1" destOrd="0" parTransId="{E364841D-CA85-4C08-B274-EF3294FD902E}" sibTransId="{DAC5D1B9-7116-4E21-A0C3-D3B6DC04CFE8}"/>
    <dgm:cxn modelId="{54DB54EA-FA61-414F-AC40-4C1127A5E8CC}" srcId="{BBED93EE-99BB-4C6D-8EF8-700F1F6FB1C0}" destId="{157A9AB1-8FD7-430A-865B-DF536B098624}" srcOrd="3" destOrd="0" parTransId="{4599226D-8033-434B-8ED4-B93A06A05AAC}" sibTransId="{433B54DB-DF50-4A43-84F3-964BDF60901D}"/>
    <dgm:cxn modelId="{12A3ECC5-C2A3-4673-8547-44B6CEC2A5A6}" type="presParOf" srcId="{654CFEF0-2761-4BF8-8AF5-47A95F513DF9}" destId="{F494169B-B45F-490C-96BB-9B4953B48C6D}" srcOrd="0" destOrd="0" presId="urn:microsoft.com/office/officeart/2005/8/layout/vList2"/>
    <dgm:cxn modelId="{5FE5E485-6302-4306-A41F-DFCD65ACE1DE}" type="presParOf" srcId="{654CFEF0-2761-4BF8-8AF5-47A95F513DF9}" destId="{19D58B73-BE84-4633-9C37-7753EEBA96D4}" srcOrd="1" destOrd="0" presId="urn:microsoft.com/office/officeart/2005/8/layout/vList2"/>
    <dgm:cxn modelId="{95379F37-2DC3-4A24-B033-5ED93E744EC0}" type="presParOf" srcId="{654CFEF0-2761-4BF8-8AF5-47A95F513DF9}" destId="{FA1A6F9D-0DC9-4FB0-B4C2-FAEE95165D96}" srcOrd="2" destOrd="0" presId="urn:microsoft.com/office/officeart/2005/8/layout/vList2"/>
    <dgm:cxn modelId="{146E64F4-FECC-4A23-A64E-8DBD84B70C4F}" type="presParOf" srcId="{654CFEF0-2761-4BF8-8AF5-47A95F513DF9}" destId="{91FFF99C-960F-4C12-91D1-EC880FF717BD}" srcOrd="3" destOrd="0" presId="urn:microsoft.com/office/officeart/2005/8/layout/vList2"/>
    <dgm:cxn modelId="{6FD7F419-496D-43C5-AFDA-F9F1A7DBE16C}" type="presParOf" srcId="{654CFEF0-2761-4BF8-8AF5-47A95F513DF9}" destId="{776DBEEB-DC5D-481F-BD2C-ED68E63C630E}" srcOrd="4" destOrd="0" presId="urn:microsoft.com/office/officeart/2005/8/layout/vList2"/>
    <dgm:cxn modelId="{C1BFE15B-C26B-4A52-B00B-EC64DCA12513}" type="presParOf" srcId="{654CFEF0-2761-4BF8-8AF5-47A95F513DF9}" destId="{18BAC713-B612-40C8-95FA-CF1B61B8F511}" srcOrd="5" destOrd="0" presId="urn:microsoft.com/office/officeart/2005/8/layout/vList2"/>
    <dgm:cxn modelId="{63AFDB52-1234-4B23-AF99-098A66E555A2}" type="presParOf" srcId="{654CFEF0-2761-4BF8-8AF5-47A95F513DF9}" destId="{D626419D-51A1-4695-BA4A-61D1CD4A68E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94169B-B45F-490C-96BB-9B4953B48C6D}">
      <dsp:nvSpPr>
        <dsp:cNvPr id="0" name=""/>
        <dsp:cNvSpPr/>
      </dsp:nvSpPr>
      <dsp:spPr>
        <a:xfrm>
          <a:off x="0" y="68183"/>
          <a:ext cx="6263640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Consistency, consistency, consistency</a:t>
          </a:r>
        </a:p>
      </dsp:txBody>
      <dsp:txXfrm>
        <a:off x="62141" y="130324"/>
        <a:ext cx="6139358" cy="1148678"/>
      </dsp:txXfrm>
    </dsp:sp>
    <dsp:sp modelId="{FA1A6F9D-0DC9-4FB0-B4C2-FAEE95165D96}">
      <dsp:nvSpPr>
        <dsp:cNvPr id="0" name=""/>
        <dsp:cNvSpPr/>
      </dsp:nvSpPr>
      <dsp:spPr>
        <a:xfrm>
          <a:off x="0" y="1433303"/>
          <a:ext cx="6263640" cy="127296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Simple rules – Ready, safe, respect</a:t>
          </a:r>
        </a:p>
      </dsp:txBody>
      <dsp:txXfrm>
        <a:off x="62141" y="1495444"/>
        <a:ext cx="6139358" cy="1148678"/>
      </dsp:txXfrm>
    </dsp:sp>
    <dsp:sp modelId="{776DBEEB-DC5D-481F-BD2C-ED68E63C630E}">
      <dsp:nvSpPr>
        <dsp:cNvPr id="0" name=""/>
        <dsp:cNvSpPr/>
      </dsp:nvSpPr>
      <dsp:spPr>
        <a:xfrm>
          <a:off x="0" y="2798423"/>
          <a:ext cx="6263640" cy="127296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Script – Lanyards "I need you to...."</a:t>
          </a:r>
        </a:p>
      </dsp:txBody>
      <dsp:txXfrm>
        <a:off x="62141" y="2860564"/>
        <a:ext cx="6139358" cy="1148678"/>
      </dsp:txXfrm>
    </dsp:sp>
    <dsp:sp modelId="{D626419D-51A1-4695-BA4A-61D1CD4A68EC}">
      <dsp:nvSpPr>
        <dsp:cNvPr id="0" name=""/>
        <dsp:cNvSpPr/>
      </dsp:nvSpPr>
      <dsp:spPr>
        <a:xfrm>
          <a:off x="0" y="4163544"/>
          <a:ext cx="6263640" cy="12729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Rewards and recognition –</a:t>
          </a:r>
        </a:p>
      </dsp:txBody>
      <dsp:txXfrm>
        <a:off x="62141" y="4225685"/>
        <a:ext cx="6139358" cy="11486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pauldix.podia.com/view/courses/e6f6936d-ba3c-4b0a-9e89-3b8ddf1f6a93/1573493-hello-and-welcome-helo-a-chroeso/4919903-video-how-it-all-began-fideo-sut-ddechreuodd-y-cyfa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hwbwave15.sharepoint.com/:w:/r/sites/673/victoria/_layouts/15/Doc.aspx?sourcedoc=%7BC61A95C9-16FF-409F-9515-AE105B112F51%7D&amp;file=Relationship%20Policy%202023.docx&amp;action=default&amp;mobileredirect=tru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38600" y="1939159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cs typeface="Calibri Light"/>
              </a:rPr>
              <a:t>Positive relationships and </a:t>
            </a:r>
            <a:r>
              <a:rPr lang="en-US" dirty="0" err="1">
                <a:cs typeface="Calibri Light"/>
              </a:rPr>
              <a:t>behaviour</a:t>
            </a:r>
            <a:r>
              <a:rPr lang="en-US" dirty="0">
                <a:cs typeface="Calibri Light"/>
              </a:rPr>
              <a:t> management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dirty="0">
                <a:cs typeface="Calibri"/>
              </a:rPr>
              <a:t>A whole school approach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3D68F84-74DE-EB38-FB22-2BA718DB4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School Health Check </a:t>
            </a:r>
            <a:br>
              <a:rPr lang="en-GB" sz="4800">
                <a:solidFill>
                  <a:schemeClr val="bg1"/>
                </a:solidFill>
              </a:rPr>
            </a:br>
            <a:r>
              <a:rPr lang="en-GB" sz="4800">
                <a:solidFill>
                  <a:schemeClr val="bg1"/>
                </a:solidFill>
              </a:rPr>
              <a:t>Paul Dix – When the adult changes</a:t>
            </a:r>
            <a:br>
              <a:rPr lang="en-GB" sz="4800">
                <a:solidFill>
                  <a:schemeClr val="bg1"/>
                </a:solidFill>
              </a:rPr>
            </a:br>
            <a:endParaRPr lang="en-GB" sz="480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ABEC2-B6A8-2C3D-7735-4C7F0C8065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5199270" cy="5340097"/>
          </a:xfrm>
        </p:spPr>
        <p:txBody>
          <a:bodyPr anchor="ctr">
            <a:normAutofit/>
          </a:bodyPr>
          <a:lstStyle/>
          <a:p>
            <a:pPr marL="0" indent="0" rtl="0" fontAlgn="base">
              <a:buNone/>
            </a:pPr>
            <a:r>
              <a:rPr lang="en-GB" sz="1100" b="1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When the adult changes health check feedback</a:t>
            </a: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rtl="0" fontAlgn="base"/>
            <a:r>
              <a:rPr lang="en-GB" sz="1100" b="1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Positives</a:t>
            </a: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Lovely relationships between staff and pupils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Positive values throughout the school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All adults warm and caring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All children engaged in learning (Y3/4 corridor)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Feel of school consistent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Children and parents come into school happy and secure </a:t>
            </a:r>
          </a:p>
          <a:p>
            <a:pPr rtl="0" fontAlgn="base"/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rtl="0" fontAlgn="base"/>
            <a:r>
              <a:rPr lang="en-GB" sz="1100" b="1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Ways forward</a:t>
            </a: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Simplify the rules – just a simple phrase (jigsaw, class 4 purposes, respect). E.g. respect for others, respect for you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Lots of encouragement given – remember praise too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Vocabulary used  </a:t>
            </a:r>
          </a:p>
          <a:p>
            <a:pPr marL="0" indent="0" rtl="0" fontAlgn="base">
              <a:buNone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	I need you to </a:t>
            </a:r>
          </a:p>
          <a:p>
            <a:pPr marL="0" indent="0" rtl="0" fontAlgn="base">
              <a:buNone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	Positive praise – Joe is sitting beautifully, rather than, I'm waiting 	for Joe to sit beautifully </a:t>
            </a:r>
          </a:p>
          <a:p>
            <a:pPr marL="0" indent="0" rtl="0" fontAlgn="base">
              <a:buNone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	I noticed…., I need you to….., Thank you for…. 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GB" sz="1100" b="0" i="0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Reverse the use of the rocket – recognition board with immediate rewards e.g. 60 second disco </a:t>
            </a:r>
          </a:p>
          <a:p>
            <a:pPr marL="0" indent="0">
              <a:buNone/>
            </a:pPr>
            <a:endParaRPr lang="en-GB" sz="11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95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4A5E7E-4817-E91B-88FD-AEE1400B4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How it all began....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9842DB-CF96-BCF3-8BCF-9E45832AF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Video: How it all began / Fideo: Sut ddechreuodd y cyfan (podia.com)</a:t>
            </a: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371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E17259-B4A9-2A3D-F1D2-C0087FDA4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Whole School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FA3CF-5280-5DEA-87D8-8AE973E76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GB" sz="2000"/>
              <a:t>10 members of staff received in depth training</a:t>
            </a:r>
          </a:p>
          <a:p>
            <a:r>
              <a:rPr lang="en-GB" sz="2000"/>
              <a:t>Teaching staff INSET</a:t>
            </a:r>
          </a:p>
          <a:p>
            <a:r>
              <a:rPr lang="en-GB" sz="2000"/>
              <a:t>LSA training</a:t>
            </a:r>
          </a:p>
          <a:p>
            <a:r>
              <a:rPr lang="en-GB" sz="2000"/>
              <a:t>MDS training</a:t>
            </a:r>
          </a:p>
          <a:p>
            <a:r>
              <a:rPr lang="en-GB" sz="2000"/>
              <a:t>Whole school assembly – recorded</a:t>
            </a:r>
          </a:p>
          <a:p>
            <a:r>
              <a:rPr lang="en-GB" sz="2000"/>
              <a:t>Letter to parents</a:t>
            </a:r>
          </a:p>
          <a:p>
            <a:r>
              <a:rPr lang="en-GB" sz="2000"/>
              <a:t>Parent workshop</a:t>
            </a:r>
          </a:p>
        </p:txBody>
      </p:sp>
    </p:spTree>
    <p:extLst>
      <p:ext uri="{BB962C8B-B14F-4D97-AF65-F5344CB8AC3E}">
        <p14:creationId xmlns:p14="http://schemas.microsoft.com/office/powerpoint/2010/main" val="223031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EAD290-1D82-2B74-C8E5-1E4BF56BE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>
                <a:solidFill>
                  <a:schemeClr val="bg1"/>
                </a:solidFill>
                <a:cs typeface="Calibri Light"/>
              </a:rPr>
              <a:t>Key Messages</a:t>
            </a:r>
            <a:endParaRPr lang="en-US" sz="6000">
              <a:solidFill>
                <a:schemeClr val="bg1"/>
              </a:solidFill>
            </a:endParaRP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F5DBDF63-37F7-EB7F-504E-FB6F1F277F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9519572"/>
              </p:ext>
            </p:extLst>
          </p:nvPr>
        </p:nvGraphicFramePr>
        <p:xfrm>
          <a:off x="5987934" y="539574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9552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E52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DFF668-0B97-C46D-062C-9FDA0E486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Consistency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23524F-2FDA-BD53-2CD2-40CE8FD3E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5126375" y="-244280"/>
            <a:ext cx="5510652" cy="734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66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6356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4B4F37-7F04-8D8E-D0D8-8CACBCD32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script used by all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5944593-AC71-6647-D0AB-70738C596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5126375" y="-244280"/>
            <a:ext cx="5510652" cy="734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30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45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8DAA3-1D1B-8D9F-9CB5-673C3784A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The Recognition Board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7A7F866-1F45-A0F0-5218-7F4248BFB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50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97627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3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D0131F-E9B5-AEFD-B5B0-FBE6289A6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Reward Bands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C1D2779-5B70-4AF4-C9B1-A68DEBB3FA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339" r="5160"/>
          <a:stretch/>
        </p:blipFill>
        <p:spPr>
          <a:xfrm rot="16200000">
            <a:off x="2153696" y="-234907"/>
            <a:ext cx="4808332" cy="71632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55542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6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86EF5F-5558-AF71-DEA1-563DF7316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Invitation to Lunch</a:t>
            </a:r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3F3FBA2-1C17-1B22-B3C4-4EF3CB924A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499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71805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1B95DF8-3CD2-6DD2-5C2D-EF02FCDE5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Messages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B84DD-E770-0068-E1DE-7C1B3AA14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4410" y="841247"/>
            <a:ext cx="4484536" cy="534009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</a:rPr>
              <a:t>My parents showed me the message and I was shocked but happy. It’s good to get a message from your Headteacher. – Niamh</a:t>
            </a: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</a:rPr>
              <a:t>I was really, really happy. I was proud of myself and my dad was so proud. It’s good to have someone say something nice about you. - Ava</a:t>
            </a:r>
          </a:p>
          <a:p>
            <a:pPr marL="0" indent="0">
              <a:buNone/>
            </a:pPr>
            <a:endParaRPr lang="en-GB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</a:rPr>
              <a:t>My mum said I had a message from school and I was worried that I had done something wrong. I was so proud and so was my mum. I couldn’t believe that my Headteacher had sent a message home.- Tom</a:t>
            </a:r>
          </a:p>
        </p:txBody>
      </p:sp>
    </p:spTree>
    <p:extLst>
      <p:ext uri="{BB962C8B-B14F-4D97-AF65-F5344CB8AC3E}">
        <p14:creationId xmlns:p14="http://schemas.microsoft.com/office/powerpoint/2010/main" val="1526808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D9434E-CA54-4962-8877-43BF10C19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4824" y="735106"/>
            <a:ext cx="10053763" cy="29284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66D35-2E02-75A4-359E-C754AAE9C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682" y="4870824"/>
            <a:ext cx="10005951" cy="14582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Relationship Policy 2023.docx (sharepoint.com)</a:t>
            </a:r>
            <a:endParaRPr lang="en-US" sz="24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0833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fee2224-e93e-42ce-8df9-010dc148e95f" xsi:nil="true"/>
    <lcf76f155ced4ddcb4097134ff3c332f xmlns="d7ab97af-7d9e-4e58-9a2a-8aaafddd735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397393E501C949950E0EA1D1236938" ma:contentTypeVersion="16" ma:contentTypeDescription="Create a new document." ma:contentTypeScope="" ma:versionID="c131a99319987180aacc0d339f644622">
  <xsd:schema xmlns:xsd="http://www.w3.org/2001/XMLSchema" xmlns:xs="http://www.w3.org/2001/XMLSchema" xmlns:p="http://schemas.microsoft.com/office/2006/metadata/properties" xmlns:ns2="d7ab97af-7d9e-4e58-9a2a-8aaafddd735e" xmlns:ns3="2fee2224-e93e-42ce-8df9-010dc148e95f" targetNamespace="http://schemas.microsoft.com/office/2006/metadata/properties" ma:root="true" ma:fieldsID="89c4cece4807bef474eb0bc8de402acc" ns2:_="" ns3:_="">
    <xsd:import namespace="d7ab97af-7d9e-4e58-9a2a-8aaafddd735e"/>
    <xsd:import namespace="2fee2224-e93e-42ce-8df9-010dc148e9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ab97af-7d9e-4e58-9a2a-8aaafddd73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ee2224-e93e-42ce-8df9-010dc148e95f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4c9a238-6cfb-4493-86e2-1c6bda9b24a5}" ma:internalName="TaxCatchAll" ma:showField="CatchAllData" ma:web="2fee2224-e93e-42ce-8df9-010dc148e9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E7F126-2BEC-4B80-A0F2-47225EF5E541}">
  <ds:schemaRefs>
    <ds:schemaRef ds:uri="http://schemas.microsoft.com/office/2006/metadata/properties"/>
    <ds:schemaRef ds:uri="http://schemas.microsoft.com/office/infopath/2007/PartnerControls"/>
    <ds:schemaRef ds:uri="2fee2224-e93e-42ce-8df9-010dc148e95f"/>
    <ds:schemaRef ds:uri="d7ab97af-7d9e-4e58-9a2a-8aaafddd735e"/>
  </ds:schemaRefs>
</ds:datastoreItem>
</file>

<file path=customXml/itemProps2.xml><?xml version="1.0" encoding="utf-8"?>
<ds:datastoreItem xmlns:ds="http://schemas.openxmlformats.org/officeDocument/2006/customXml" ds:itemID="{DE6BA645-0A53-4C51-A903-8D7C43721B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6B14FB-FE65-4ECC-A29C-397E1DDE99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ab97af-7d9e-4e58-9a2a-8aaafddd735e"/>
    <ds:schemaRef ds:uri="2fee2224-e93e-42ce-8df9-010dc148e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371</Words>
  <Application>Microsoft Office PowerPoint</Application>
  <PresentationFormat>Widescreen</PresentationFormat>
  <Paragraphs>48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Positive relationships and behaviour management</vt:lpstr>
      <vt:lpstr>School Health Check  Paul Dix – When the adult changes </vt:lpstr>
      <vt:lpstr>How it all began....</vt:lpstr>
      <vt:lpstr>Whole School Approach</vt:lpstr>
      <vt:lpstr>Key Messages</vt:lpstr>
      <vt:lpstr>Consistency</vt:lpstr>
      <vt:lpstr>A script used by all</vt:lpstr>
      <vt:lpstr>The Recognition Board</vt:lpstr>
      <vt:lpstr>Reward Bands</vt:lpstr>
      <vt:lpstr>Invitation to Lunch</vt:lpstr>
      <vt:lpstr>Messages home</vt:lpstr>
      <vt:lpstr>Policy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DANIELS (Victoria Primary School)</dc:creator>
  <cp:lastModifiedBy>S DANIELS (Victoria Primary School)</cp:lastModifiedBy>
  <cp:revision>47</cp:revision>
  <dcterms:created xsi:type="dcterms:W3CDTF">2023-02-14T14:22:56Z</dcterms:created>
  <dcterms:modified xsi:type="dcterms:W3CDTF">2023-03-16T10:47:23Z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0x010100C4397393E501C949950E0EA1D1236938</vt:lpwstr>
  </property>
  <property fmtid="{D5CDD505-2E9C-101B-9397-08002B2CF9AE}" pid="3" name="MediaServiceImageTags">
    <vt:lpwstr/>
  </property>
</Properties>
</file>